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3" r:id="rId5"/>
    <p:sldMasterId id="2147483665" r:id="rId6"/>
  </p:sldMasterIdLst>
  <p:notesMasterIdLst>
    <p:notesMasterId r:id="rId9"/>
  </p:notesMasterIdLst>
  <p:sldIdLst>
    <p:sldId id="261" r:id="rId7"/>
    <p:sldId id="262" r:id="rId8"/>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861A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597" autoAdjust="0"/>
  </p:normalViewPr>
  <p:slideViewPr>
    <p:cSldViewPr snapToGrid="0" snapToObjects="1">
      <p:cViewPr varScale="1">
        <p:scale>
          <a:sx n="67" d="100"/>
          <a:sy n="67" d="100"/>
        </p:scale>
        <p:origin x="614" y="53"/>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8693"/>
          </a:xfrm>
          <a:prstGeom prst="rect">
            <a:avLst/>
          </a:prstGeom>
        </p:spPr>
        <p:txBody>
          <a:bodyPr vert="horz" lIns="93338" tIns="46669" rIns="93338" bIns="466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3338" tIns="46669" rIns="93338" bIns="46669" rtlCol="0"/>
          <a:lstStyle>
            <a:lvl1pPr algn="r">
              <a:defRPr sz="1200"/>
            </a:lvl1pPr>
          </a:lstStyle>
          <a:p>
            <a:fld id="{EFDF23AA-BDED-6748-8FB1-D76B428F0567}" type="datetimeFigureOut">
              <a:rPr kumimoji="1" lang="ja-JP" altLang="en-US" smtClean="0"/>
              <a:t>2023/12/27</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38" tIns="46669" rIns="93338" bIns="46669"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3338" tIns="46669" rIns="93338" bIns="466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3338" tIns="46669" rIns="93338" bIns="466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3338" tIns="46669" rIns="93338" bIns="46669" rtlCol="0" anchor="b"/>
          <a:lstStyle>
            <a:lvl1pPr algn="r">
              <a:defRPr sz="1200"/>
            </a:lvl1pPr>
          </a:lstStyle>
          <a:p>
            <a:fld id="{1940522E-35FC-C343-BD16-C7546671788B}" type="slidenum">
              <a:rPr kumimoji="1" lang="ja-JP" altLang="en-US" smtClean="0"/>
              <a:t>‹#›</a:t>
            </a:fld>
            <a:endParaRPr kumimoji="1" lang="ja-JP" altLang="en-US"/>
          </a:p>
        </p:txBody>
      </p:sp>
    </p:spTree>
    <p:extLst>
      <p:ext uri="{BB962C8B-B14F-4D97-AF65-F5344CB8AC3E}">
        <p14:creationId xmlns:p14="http://schemas.microsoft.com/office/powerpoint/2010/main" val="464035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40522E-35FC-C343-BD16-C7546671788B}" type="slidenum">
              <a:rPr kumimoji="1" lang="ja-JP" altLang="en-US" smtClean="0"/>
              <a:t>1</a:t>
            </a:fld>
            <a:endParaRPr kumimoji="1" lang="ja-JP" altLang="en-US"/>
          </a:p>
        </p:txBody>
      </p:sp>
    </p:spTree>
    <p:extLst>
      <p:ext uri="{BB962C8B-B14F-4D97-AF65-F5344CB8AC3E}">
        <p14:creationId xmlns:p14="http://schemas.microsoft.com/office/powerpoint/2010/main" val="236182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940522E-35FC-C343-BD16-C7546671788B}" type="slidenum">
              <a:rPr kumimoji="1" lang="ja-JP" altLang="en-US" smtClean="0"/>
              <a:t>2</a:t>
            </a:fld>
            <a:endParaRPr kumimoji="1" lang="ja-JP" altLang="en-US"/>
          </a:p>
        </p:txBody>
      </p:sp>
    </p:spTree>
    <p:extLst>
      <p:ext uri="{BB962C8B-B14F-4D97-AF65-F5344CB8AC3E}">
        <p14:creationId xmlns:p14="http://schemas.microsoft.com/office/powerpoint/2010/main" val="9489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69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2023/12/27</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349772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2023/12/27</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24144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spTree>
    <p:extLst>
      <p:ext uri="{BB962C8B-B14F-4D97-AF65-F5344CB8AC3E}">
        <p14:creationId xmlns:p14="http://schemas.microsoft.com/office/powerpoint/2010/main" val="32616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spTree>
    <p:extLst>
      <p:ext uri="{BB962C8B-B14F-4D97-AF65-F5344CB8AC3E}">
        <p14:creationId xmlns:p14="http://schemas.microsoft.com/office/powerpoint/2010/main" val="3406138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sp>
        <p:nvSpPr>
          <p:cNvPr id="8" name="正方形/長方形 7"/>
          <p:cNvSpPr/>
          <p:nvPr userDrawn="1"/>
        </p:nvSpPr>
        <p:spPr>
          <a:xfrm>
            <a:off x="0" y="-4762"/>
            <a:ext cx="7559675" cy="1908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3169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txStyles>
    <p:titleStyle>
      <a:lvl1pPr algn="ctr"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73EA06F5-EE60-954B-A605-CE0A5A866890}"/>
              </a:ext>
            </a:extLst>
          </p:cNvPr>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a:extLst>
              <a:ext uri="{FF2B5EF4-FFF2-40B4-BE49-F238E27FC236}">
                <a16:creationId xmlns:a16="http://schemas.microsoft.com/office/drawing/2014/main" id="{68074FD3-FC76-6E4F-B509-FB223EE4DBA5}"/>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r>
              <a:rPr lang="en-US" altLang="ja-JP" dirty="0">
                <a:latin typeface="Meiryo" panose="020B0604030504040204" pitchFamily="34" charset="-128"/>
              </a:rPr>
              <a:t>Copyright (C) 1996-2019 The Tokyo Chamber of Commerce and Industry All right reserved.</a:t>
            </a:r>
            <a:endParaRPr lang="ja-JP" altLang="en-US">
              <a:latin typeface="Meiryo" panose="020B0604030504040204" pitchFamily="34" charset="-128"/>
            </a:endParaRPr>
          </a:p>
        </p:txBody>
      </p:sp>
      <p:pic>
        <p:nvPicPr>
          <p:cNvPr id="5" name="図 4">
            <a:extLst>
              <a:ext uri="{FF2B5EF4-FFF2-40B4-BE49-F238E27FC236}">
                <a16:creationId xmlns:a16="http://schemas.microsoft.com/office/drawing/2014/main" id="{741395E3-CD65-DF4E-BB03-8733FC3B7C0A}"/>
              </a:ext>
            </a:extLst>
          </p:cNvPr>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a:extLst>
              <a:ext uri="{FF2B5EF4-FFF2-40B4-BE49-F238E27FC236}">
                <a16:creationId xmlns:a16="http://schemas.microsoft.com/office/drawing/2014/main" id="{8CF69332-F263-3743-83BB-C23AC5314937}"/>
              </a:ext>
            </a:extLst>
          </p:cNvPr>
          <p:cNvPicPr>
            <a:picLocks noChangeAspect="1"/>
          </p:cNvPicPr>
          <p:nvPr userDrawn="1"/>
        </p:nvPicPr>
        <p:blipFill>
          <a:blip r:embed="rId4"/>
          <a:stretch>
            <a:fillRect/>
          </a:stretch>
        </p:blipFill>
        <p:spPr>
          <a:xfrm>
            <a:off x="0" y="1175737"/>
            <a:ext cx="7559675" cy="174703"/>
          </a:xfrm>
          <a:prstGeom prst="rect">
            <a:avLst/>
          </a:prstGeom>
        </p:spPr>
      </p:pic>
    </p:spTree>
    <p:extLst>
      <p:ext uri="{BB962C8B-B14F-4D97-AF65-F5344CB8AC3E}">
        <p14:creationId xmlns:p14="http://schemas.microsoft.com/office/powerpoint/2010/main" val="2915594798"/>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1626821"/>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jcci.or.jp/sme/tax-refor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C81249D2-475C-3B21-8A65-22E7313310CB}"/>
              </a:ext>
            </a:extLst>
          </p:cNvPr>
          <p:cNvPicPr>
            <a:picLocks noChangeAspect="1"/>
          </p:cNvPicPr>
          <p:nvPr/>
        </p:nvPicPr>
        <p:blipFill>
          <a:blip r:embed="rId3"/>
          <a:stretch>
            <a:fillRect/>
          </a:stretch>
        </p:blipFill>
        <p:spPr>
          <a:xfrm>
            <a:off x="6796748" y="4182718"/>
            <a:ext cx="682627" cy="682627"/>
          </a:xfrm>
          <a:prstGeom prst="rect">
            <a:avLst/>
          </a:prstGeom>
        </p:spPr>
      </p:pic>
      <p:sp>
        <p:nvSpPr>
          <p:cNvPr id="52" name="テキスト ボックス 51">
            <a:extLst>
              <a:ext uri="{FF2B5EF4-FFF2-40B4-BE49-F238E27FC236}">
                <a16:creationId xmlns:a16="http://schemas.microsoft.com/office/drawing/2014/main" id="{86AB0C7D-DD13-F469-6E73-6059FD3FE246}"/>
              </a:ext>
            </a:extLst>
          </p:cNvPr>
          <p:cNvSpPr txBox="1"/>
          <p:nvPr/>
        </p:nvSpPr>
        <p:spPr>
          <a:xfrm>
            <a:off x="5019952" y="5270017"/>
            <a:ext cx="2371064" cy="116955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メイリオ" panose="020B0604030504040204" pitchFamily="50" charset="-128"/>
              </a:rPr>
              <a:t>①税制の</a:t>
            </a:r>
            <a:r>
              <a:rPr kumimoji="1" lang="ja-JP" altLang="en-US"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対象に中堅企業も追加</a:t>
            </a:r>
            <a:endParaRPr kumimoji="1" lang="en-US" altLang="ja-JP"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②</a:t>
            </a:r>
            <a:r>
              <a:rPr kumimoji="1" lang="ja-JP" altLang="en-US" sz="1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メイリオ" panose="020B0604030504040204" pitchFamily="50" charset="-128"/>
              </a:rPr>
              <a:t>積立率</a:t>
            </a:r>
            <a:r>
              <a:rPr lang="ja-JP" altLang="en-US"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の</a:t>
            </a:r>
            <a:r>
              <a:rPr kumimoji="1" lang="ja-JP" altLang="en-US" sz="1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メイリオ" panose="020B0604030504040204" pitchFamily="50" charset="-128"/>
              </a:rPr>
              <a:t>拡大</a:t>
            </a:r>
            <a:r>
              <a:rPr kumimoji="1" lang="ja-JP" altLang="en-US" sz="1000" dirty="0">
                <a:latin typeface="Meiryo UI" panose="020B0604030504040204" pitchFamily="50" charset="-128"/>
                <a:ea typeface="Meiryo UI" panose="020B0604030504040204" pitchFamily="50" charset="-128"/>
                <a:cs typeface="メイリオ" panose="020B0604030504040204" pitchFamily="50" charset="-128"/>
              </a:rPr>
              <a:t>（現行</a:t>
            </a:r>
            <a:r>
              <a:rPr kumimoji="1" lang="en-US" altLang="ja-JP" sz="1000" dirty="0">
                <a:latin typeface="Meiryo UI" panose="020B0604030504040204" pitchFamily="50" charset="-128"/>
                <a:ea typeface="Meiryo UI" panose="020B0604030504040204" pitchFamily="50" charset="-128"/>
                <a:cs typeface="メイリオ" panose="020B0604030504040204" pitchFamily="50" charset="-128"/>
              </a:rPr>
              <a:t>:70</a:t>
            </a:r>
            <a:r>
              <a:rPr kumimoji="1" lang="ja-JP" altLang="en-US" sz="1000" dirty="0">
                <a:latin typeface="Meiryo UI" panose="020B0604030504040204" pitchFamily="50" charset="-128"/>
                <a:ea typeface="Meiryo UI" panose="020B0604030504040204" pitchFamily="50" charset="-128"/>
                <a:cs typeface="メイリオ" panose="020B0604030504040204" pitchFamily="50" charset="-128"/>
              </a:rPr>
              <a:t>％以下）</a:t>
            </a:r>
            <a:endParaRPr kumimoji="1" lang="en-US" altLang="ja-JP" sz="1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　　　</a:t>
            </a:r>
            <a:r>
              <a:rPr kumimoji="1" lang="en-US" altLang="ja-JP"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2</a:t>
            </a:r>
            <a:r>
              <a:rPr kumimoji="1" lang="ja-JP" altLang="en-US"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回目</a:t>
            </a:r>
            <a:r>
              <a:rPr kumimoji="1" lang="en-US" altLang="ja-JP"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M&amp;A</a:t>
            </a:r>
            <a:r>
              <a:rPr kumimoji="1" lang="ja-JP" altLang="en-US" sz="1000" b="1" dirty="0">
                <a:solidFill>
                  <a:srgbClr val="002060"/>
                </a:solidFill>
                <a:latin typeface="+mn-ea"/>
                <a:cs typeface="メイリオ" panose="020B0604030504040204" pitchFamily="50" charset="-128"/>
              </a:rPr>
              <a:t>         </a:t>
            </a:r>
            <a:r>
              <a:rPr kumimoji="1" lang="en-US" altLang="ja-JP" sz="1000" b="1" i="0" u="none" strike="noStrike" kern="1200" cap="none" spc="0" normalizeH="0" baseline="0" noProof="0" dirty="0">
                <a:ln>
                  <a:noFill/>
                </a:ln>
                <a:solidFill>
                  <a:srgbClr val="FF0000"/>
                </a:solidFill>
                <a:effectLst/>
                <a:uLnTx/>
                <a:uFillTx/>
                <a:latin typeface="+mn-ea"/>
                <a:cs typeface="メイリオ" panose="020B0604030504040204" pitchFamily="50" charset="-128"/>
              </a:rPr>
              <a:t>90</a:t>
            </a:r>
            <a:r>
              <a:rPr lang="en-US" altLang="ja-JP" sz="1000" b="1" dirty="0">
                <a:solidFill>
                  <a:srgbClr val="FF0000"/>
                </a:solidFill>
                <a:latin typeface="+mn-ea"/>
                <a:cs typeface="メイリオ" panose="020B0604030504040204" pitchFamily="50" charset="-128"/>
              </a:rPr>
              <a:t>%</a:t>
            </a:r>
            <a:r>
              <a:rPr lang="ja-JP" altLang="en-US" sz="1000" b="1" dirty="0">
                <a:solidFill>
                  <a:srgbClr val="FF0000"/>
                </a:solidFill>
                <a:latin typeface="+mn-ea"/>
                <a:cs typeface="メイリオ" panose="020B0604030504040204" pitchFamily="50" charset="-128"/>
              </a:rPr>
              <a:t>以下</a:t>
            </a:r>
            <a:endParaRPr kumimoji="1" lang="en-US" altLang="ja-JP" sz="1000" b="1" i="0" u="none" strike="noStrike" kern="1200" cap="none" spc="0" normalizeH="0" baseline="0" noProof="0" dirty="0">
              <a:ln>
                <a:noFill/>
              </a:ln>
              <a:solidFill>
                <a:srgbClr val="FF0000"/>
              </a:solidFill>
              <a:effectLst/>
              <a:uLnTx/>
              <a:uFillTx/>
              <a:latin typeface="+mn-ea"/>
              <a:cs typeface="メイリオ" panose="020B0604030504040204" pitchFamily="50" charset="-128"/>
            </a:endParaRPr>
          </a:p>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　　　</a:t>
            </a:r>
            <a:r>
              <a:rPr kumimoji="1" lang="en-US" altLang="ja-JP"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3</a:t>
            </a:r>
            <a:r>
              <a:rPr kumimoji="1" lang="ja-JP" altLang="en-US"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回目以降</a:t>
            </a:r>
            <a:r>
              <a:rPr kumimoji="1" lang="en-US" altLang="ja-JP" sz="1000" b="1" i="0" u="none" strike="noStrike" kern="1200" cap="none" spc="0" normalizeH="0" baseline="0" noProof="0" dirty="0">
                <a:ln>
                  <a:noFill/>
                </a:ln>
                <a:solidFill>
                  <a:srgbClr val="002060"/>
                </a:solidFill>
                <a:effectLst/>
                <a:uLnTx/>
                <a:uFillTx/>
                <a:latin typeface="+mn-ea"/>
                <a:cs typeface="メイリオ" panose="020B0604030504040204" pitchFamily="50" charset="-128"/>
              </a:rPr>
              <a:t>M&amp;A </a:t>
            </a:r>
            <a:r>
              <a:rPr lang="en-US" altLang="ja-JP" sz="1000" b="1" dirty="0">
                <a:solidFill>
                  <a:srgbClr val="FF0000"/>
                </a:solidFill>
                <a:latin typeface="+mn-ea"/>
                <a:cs typeface="メイリオ" panose="020B0604030504040204" pitchFamily="50" charset="-128"/>
              </a:rPr>
              <a:t>100%</a:t>
            </a:r>
            <a:r>
              <a:rPr lang="ja-JP" altLang="en-US" sz="1000" b="1" dirty="0">
                <a:solidFill>
                  <a:srgbClr val="FF0000"/>
                </a:solidFill>
                <a:latin typeface="+mn-ea"/>
                <a:cs typeface="メイリオ" panose="020B0604030504040204" pitchFamily="50" charset="-128"/>
              </a:rPr>
              <a:t>以下</a:t>
            </a:r>
            <a:endParaRPr kumimoji="1" lang="en-US" altLang="ja-JP" sz="1000" b="1" i="0" u="none" strike="noStrike" kern="1200" cap="none" spc="0" normalizeH="0" baseline="0" noProof="0" dirty="0">
              <a:ln>
                <a:noFill/>
              </a:ln>
              <a:solidFill>
                <a:srgbClr val="FF0000"/>
              </a:solidFill>
              <a:effectLst/>
              <a:uLnTx/>
              <a:uFillTx/>
              <a:latin typeface="+mn-ea"/>
              <a:cs typeface="メイリオ" panose="020B0604030504040204" pitchFamily="50" charset="-128"/>
            </a:endParaRPr>
          </a:p>
          <a:p>
            <a:pPr defTabSz="914400">
              <a:spcAft>
                <a:spcPts val="300"/>
              </a:spcAft>
              <a:defRPr/>
            </a:pPr>
            <a:r>
              <a:rPr kumimoji="1" lang="ja-JP" altLang="en-US"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③据置期間の長期化</a:t>
            </a:r>
            <a:r>
              <a:rPr kumimoji="1" lang="ja-JP" altLang="en-US" sz="1000" dirty="0">
                <a:latin typeface="Meiryo UI" panose="020B0604030504040204" pitchFamily="50" charset="-128"/>
                <a:ea typeface="Meiryo UI" panose="020B0604030504040204" pitchFamily="50" charset="-128"/>
                <a:cs typeface="メイリオ" panose="020B0604030504040204" pitchFamily="50" charset="-128"/>
              </a:rPr>
              <a:t>（現行</a:t>
            </a:r>
            <a:r>
              <a:rPr kumimoji="1" lang="en-US" altLang="ja-JP" sz="1000" dirty="0">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メイリオ" panose="020B0604030504040204" pitchFamily="50" charset="-128"/>
              </a:rPr>
              <a:t>５年）</a:t>
            </a:r>
            <a:endParaRPr kumimoji="1" lang="en-US" altLang="ja-JP" sz="10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a:defRPr/>
            </a:pPr>
            <a:r>
              <a:rPr kumimoji="1" lang="ja-JP" altLang="en-US" sz="1000" b="1" i="0" u="none" strike="noStrike" kern="1200" cap="none" spc="0" normalizeH="0" baseline="0" noProof="0" dirty="0">
                <a:ln>
                  <a:noFill/>
                </a:ln>
                <a:solidFill>
                  <a:srgbClr val="FF0000"/>
                </a:solidFill>
                <a:effectLst/>
                <a:uLnTx/>
                <a:uFillTx/>
                <a:latin typeface="+mn-ea"/>
                <a:cs typeface="メイリオ" panose="020B0604030504040204" pitchFamily="50" charset="-128"/>
              </a:rPr>
              <a:t>　　　</a:t>
            </a:r>
            <a:r>
              <a:rPr kumimoji="1" lang="en-US" altLang="ja-JP" sz="1000" b="1" i="0" u="none" strike="noStrike" kern="1200" cap="none" spc="0" normalizeH="0" baseline="0" noProof="0" dirty="0">
                <a:ln>
                  <a:noFill/>
                </a:ln>
                <a:solidFill>
                  <a:srgbClr val="FF0000"/>
                </a:solidFill>
                <a:effectLst/>
                <a:uLnTx/>
                <a:uFillTx/>
                <a:latin typeface="+mn-ea"/>
                <a:cs typeface="メイリオ" panose="020B0604030504040204" pitchFamily="50" charset="-128"/>
              </a:rPr>
              <a:t>10</a:t>
            </a:r>
            <a:r>
              <a:rPr kumimoji="1" lang="ja-JP" altLang="en-US" sz="1000" b="1" i="0" u="none" strike="noStrike" kern="1200" cap="none" spc="0" normalizeH="0" baseline="0" noProof="0" dirty="0">
                <a:ln>
                  <a:noFill/>
                </a:ln>
                <a:solidFill>
                  <a:srgbClr val="FF0000"/>
                </a:solidFill>
                <a:effectLst/>
                <a:uLnTx/>
                <a:uFillTx/>
                <a:latin typeface="+mn-ea"/>
                <a:cs typeface="メイリオ" panose="020B0604030504040204" pitchFamily="50" charset="-128"/>
              </a:rPr>
              <a:t>年</a:t>
            </a:r>
            <a:endParaRPr kumimoji="1" lang="en-US" altLang="ja-JP" sz="1000" b="1" dirty="0">
              <a:solidFill>
                <a:srgbClr val="002060"/>
              </a:solidFill>
              <a:latin typeface="Meiryo UI" panose="020B0604030504040204" pitchFamily="50" charset="-128"/>
              <a:ea typeface="Meiryo UI" panose="020B0604030504040204" pitchFamily="50" charset="-128"/>
              <a:cs typeface="メイリオ" panose="020B0604030504040204" pitchFamily="50" charset="-128"/>
            </a:endParaRPr>
          </a:p>
        </p:txBody>
      </p:sp>
      <p:pic>
        <p:nvPicPr>
          <p:cNvPr id="140" name="図 139" descr="QR コード&#10;&#10;自動的に生成された説明">
            <a:extLst>
              <a:ext uri="{FF2B5EF4-FFF2-40B4-BE49-F238E27FC236}">
                <a16:creationId xmlns:a16="http://schemas.microsoft.com/office/drawing/2014/main" id="{074D66BB-CA8F-A4FE-2C49-B7D7325E0A08}"/>
              </a:ext>
            </a:extLst>
          </p:cNvPr>
          <p:cNvPicPr>
            <a:picLocks noChangeAspect="1"/>
          </p:cNvPicPr>
          <p:nvPr/>
        </p:nvPicPr>
        <p:blipFill>
          <a:blip r:embed="rId4"/>
          <a:stretch>
            <a:fillRect/>
          </a:stretch>
        </p:blipFill>
        <p:spPr>
          <a:xfrm>
            <a:off x="6852526" y="1632423"/>
            <a:ext cx="596790" cy="596790"/>
          </a:xfrm>
          <a:prstGeom prst="rect">
            <a:avLst/>
          </a:prstGeom>
        </p:spPr>
      </p:pic>
      <p:sp>
        <p:nvSpPr>
          <p:cNvPr id="7" name="テキスト ボックス 6">
            <a:extLst>
              <a:ext uri="{FF2B5EF4-FFF2-40B4-BE49-F238E27FC236}">
                <a16:creationId xmlns:a16="http://schemas.microsoft.com/office/drawing/2014/main" id="{66BDB457-536A-DC10-CEFB-109FFEB39143}"/>
              </a:ext>
            </a:extLst>
          </p:cNvPr>
          <p:cNvSpPr txBox="1"/>
          <p:nvPr/>
        </p:nvSpPr>
        <p:spPr>
          <a:xfrm>
            <a:off x="110359" y="1506155"/>
            <a:ext cx="6508913" cy="461665"/>
          </a:xfrm>
          <a:prstGeom prst="rect">
            <a:avLst/>
          </a:prstGeom>
          <a:noFill/>
        </p:spPr>
        <p:txBody>
          <a:bodyPr wrap="square" rtlCol="0">
            <a:spAutoFit/>
          </a:bodyPr>
          <a:lstStyle/>
          <a:p>
            <a:r>
              <a:rPr kumimoji="1" lang="ja-JP" altLang="en-US" sz="1200" dirty="0">
                <a:solidFill>
                  <a:srgbClr val="002060"/>
                </a:solidFill>
                <a:latin typeface="メイリオ" panose="020B0604030504040204" pitchFamily="50" charset="-128"/>
                <a:ea typeface="メイリオ" panose="020B0604030504040204" pitchFamily="50" charset="-128"/>
              </a:rPr>
              <a:t>●特例承継計画の提出期限の延長</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２年</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　●賃上げ税制における繰越控除措置</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５年</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の創設</a:t>
            </a:r>
            <a:endParaRPr kumimoji="1" lang="en-US" altLang="ja-JP" sz="1200" dirty="0">
              <a:solidFill>
                <a:srgbClr val="002060"/>
              </a:solidFill>
              <a:latin typeface="メイリオ" panose="020B0604030504040204" pitchFamily="50" charset="-128"/>
              <a:ea typeface="メイリオ" panose="020B0604030504040204" pitchFamily="50" charset="-128"/>
            </a:endParaRPr>
          </a:p>
          <a:p>
            <a:r>
              <a:rPr kumimoji="1" lang="ja-JP" altLang="en-US" sz="1200" dirty="0">
                <a:solidFill>
                  <a:srgbClr val="002060"/>
                </a:solidFill>
                <a:latin typeface="メイリオ" panose="020B0604030504040204" pitchFamily="50" charset="-128"/>
                <a:ea typeface="メイリオ" panose="020B0604030504040204" pitchFamily="50" charset="-128"/>
              </a:rPr>
              <a:t>●交際費から除外される飲食費上限の引上げ</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１万円</a:t>
            </a:r>
            <a:r>
              <a:rPr kumimoji="1" lang="en-US" altLang="ja-JP" sz="1200" dirty="0">
                <a:solidFill>
                  <a:srgbClr val="002060"/>
                </a:solidFill>
                <a:latin typeface="メイリオ" panose="020B0604030504040204" pitchFamily="50" charset="-128"/>
                <a:ea typeface="メイリオ" panose="020B0604030504040204" pitchFamily="50" charset="-128"/>
              </a:rPr>
              <a:t>)</a:t>
            </a:r>
            <a:r>
              <a:rPr kumimoji="1" lang="ja-JP" altLang="en-US" sz="1200" dirty="0">
                <a:solidFill>
                  <a:srgbClr val="002060"/>
                </a:solidFill>
                <a:latin typeface="メイリオ" panose="020B0604030504040204" pitchFamily="50" charset="-128"/>
                <a:ea typeface="メイリオ" panose="020B0604030504040204" pitchFamily="50" charset="-128"/>
              </a:rPr>
              <a:t>など、</a:t>
            </a:r>
            <a:r>
              <a:rPr kumimoji="1" lang="ja-JP" altLang="en-US" sz="1200" b="1" u="sng" dirty="0">
                <a:solidFill>
                  <a:srgbClr val="002060"/>
                </a:solidFill>
                <a:latin typeface="メイリオ" panose="020B0604030504040204" pitchFamily="50" charset="-128"/>
                <a:ea typeface="メイリオ" panose="020B0604030504040204" pitchFamily="50" charset="-128"/>
              </a:rPr>
              <a:t>商工会議所の要望が数多く実現</a:t>
            </a:r>
            <a:endParaRPr kumimoji="1" lang="en-US" altLang="ja-JP" sz="1200" b="1" u="sng" dirty="0">
              <a:solidFill>
                <a:srgbClr val="002060"/>
              </a:solidFill>
              <a:latin typeface="メイリオ" panose="020B0604030504040204" pitchFamily="50" charset="-128"/>
              <a:ea typeface="メイリオ" panose="020B0604030504040204" pitchFamily="50" charset="-128"/>
            </a:endParaRPr>
          </a:p>
        </p:txBody>
      </p:sp>
      <p:sp>
        <p:nvSpPr>
          <p:cNvPr id="5" name="直角三角形 4">
            <a:extLst>
              <a:ext uri="{FF2B5EF4-FFF2-40B4-BE49-F238E27FC236}">
                <a16:creationId xmlns:a16="http://schemas.microsoft.com/office/drawing/2014/main" id="{50BCFFF7-6D89-B372-9DC9-8D95044C5E55}"/>
              </a:ext>
            </a:extLst>
          </p:cNvPr>
          <p:cNvSpPr/>
          <p:nvPr/>
        </p:nvSpPr>
        <p:spPr>
          <a:xfrm flipV="1">
            <a:off x="249944" y="369530"/>
            <a:ext cx="7095553" cy="405887"/>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直角三角形 3">
            <a:extLst>
              <a:ext uri="{FF2B5EF4-FFF2-40B4-BE49-F238E27FC236}">
                <a16:creationId xmlns:a16="http://schemas.microsoft.com/office/drawing/2014/main" id="{71944D78-DE64-8541-26AE-452A9B78BCC2}"/>
              </a:ext>
            </a:extLst>
          </p:cNvPr>
          <p:cNvSpPr/>
          <p:nvPr/>
        </p:nvSpPr>
        <p:spPr>
          <a:xfrm flipH="1">
            <a:off x="249945" y="1009612"/>
            <a:ext cx="7087932" cy="405887"/>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28898" y="2554860"/>
            <a:ext cx="7363941" cy="276999"/>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１．事業承継税制（特例措置）における特例承継計画の提出期限の延長（２年）</a:t>
            </a:r>
            <a:endParaRPr lang="en-US" altLang="ja-JP" sz="1200" b="1" u="sng" dirty="0">
              <a:solidFill>
                <a:prstClr val="black"/>
              </a:solidFill>
              <a:latin typeface="メイリオ" panose="020B0604030504040204" pitchFamily="50" charset="-128"/>
              <a:ea typeface="メイリオ" panose="020B0604030504040204" pitchFamily="50" charset="-128"/>
            </a:endParaRPr>
          </a:p>
        </p:txBody>
      </p:sp>
      <p:sp>
        <p:nvSpPr>
          <p:cNvPr id="105" name="角丸四角形 104"/>
          <p:cNvSpPr/>
          <p:nvPr/>
        </p:nvSpPr>
        <p:spPr>
          <a:xfrm>
            <a:off x="44450" y="2224772"/>
            <a:ext cx="7452000" cy="288000"/>
          </a:xfrm>
          <a:prstGeom prst="roundRect">
            <a:avLst>
              <a:gd name="adj" fmla="val 0"/>
            </a:avLst>
          </a:prstGeom>
          <a:solidFill>
            <a:schemeClr val="accent6">
              <a:lumMod val="20000"/>
              <a:lumOff val="80000"/>
            </a:schemeClr>
          </a:solidFill>
          <a:ln w="12700">
            <a:solidFill>
              <a:schemeClr val="accent6">
                <a:lumMod val="50000"/>
              </a:schemeClr>
            </a:solidFill>
          </a:ln>
        </p:spPr>
        <p:style>
          <a:lnRef idx="1">
            <a:schemeClr val="accent2"/>
          </a:lnRef>
          <a:fillRef idx="3">
            <a:schemeClr val="accent2"/>
          </a:fillRef>
          <a:effectRef idx="2">
            <a:schemeClr val="accent2"/>
          </a:effectRef>
          <a:fontRef idx="minor">
            <a:schemeClr val="lt1"/>
          </a:fontRef>
        </p:style>
        <p:txBody>
          <a:bodyPr tIns="18000" bIns="0" anchor="t" anchorCtr="0"/>
          <a:lstStyle/>
          <a:p>
            <a:pPr>
              <a:defRPr/>
            </a:pPr>
            <a:r>
              <a:rPr lang="en-US" altLang="ja-JP" sz="1600" b="1" dirty="0">
                <a:solidFill>
                  <a:schemeClr val="accent6">
                    <a:lumMod val="50000"/>
                  </a:schemeClr>
                </a:solidFill>
                <a:latin typeface="Meiryo UI" panose="020B0604030504040204" pitchFamily="50" charset="-128"/>
                <a:ea typeface="Meiryo UI" panose="020B0604030504040204" pitchFamily="50" charset="-128"/>
              </a:rPr>
              <a:t>Ⅰ</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．円滑な経営承継・事業継続に資する税制</a:t>
            </a:r>
          </a:p>
        </p:txBody>
      </p:sp>
      <p:sp>
        <p:nvSpPr>
          <p:cNvPr id="107" name="テキスト ボックス 106"/>
          <p:cNvSpPr txBox="1"/>
          <p:nvPr/>
        </p:nvSpPr>
        <p:spPr>
          <a:xfrm>
            <a:off x="49174" y="7540818"/>
            <a:ext cx="3232083" cy="2010807"/>
          </a:xfrm>
          <a:prstGeom prst="rect">
            <a:avLst/>
          </a:prstGeom>
          <a:noFill/>
        </p:spPr>
        <p:txBody>
          <a:bodyPr wrap="square" rtlCol="0">
            <a:spAutoFit/>
          </a:bodyPr>
          <a:lstStyle/>
          <a:p>
            <a:pPr marL="284400" indent="-171450" defTabSz="1280160" fontAlgn="auto">
              <a:spcBef>
                <a:spcPts val="400"/>
              </a:spcBef>
              <a:spcAft>
                <a:spcPts val="0"/>
              </a:spcAft>
              <a:buFont typeface="Wingdings" panose="05000000000000000000" pitchFamily="2" charset="2"/>
              <a:buChar char="Ø"/>
            </a:pPr>
            <a:r>
              <a:rPr lang="ja-JP" altLang="en-US" sz="1200" dirty="0">
                <a:latin typeface="メイリオ" panose="020B0604030504040204" pitchFamily="50" charset="-128"/>
              </a:rPr>
              <a:t>特例措置を３年延長するとともに、</a:t>
            </a:r>
            <a:br>
              <a:rPr lang="en-US" altLang="ja-JP" sz="1200" dirty="0">
                <a:latin typeface="メイリオ" panose="020B0604030504040204" pitchFamily="50" charset="-128"/>
              </a:rPr>
            </a:br>
            <a:r>
              <a:rPr lang="ja-JP" altLang="en-US" sz="1200" dirty="0">
                <a:latin typeface="メイリオ" panose="020B0604030504040204" pitchFamily="50" charset="-128"/>
              </a:rPr>
              <a:t>賃上げの裾野をさらに広げるため、</a:t>
            </a:r>
            <a:br>
              <a:rPr lang="en-US" altLang="ja-JP" sz="1200" dirty="0">
                <a:latin typeface="メイリオ" panose="020B0604030504040204" pitchFamily="50" charset="-128"/>
              </a:rPr>
            </a:br>
            <a:r>
              <a:rPr lang="ja-JP" altLang="en-US" sz="1200" b="1" u="sng" dirty="0">
                <a:latin typeface="メイリオ" panose="020B0604030504040204" pitchFamily="50" charset="-128"/>
              </a:rPr>
              <a:t>繰越控除措置（５年）</a:t>
            </a:r>
            <a:r>
              <a:rPr lang="ja-JP" altLang="en-US" sz="1200" dirty="0">
                <a:latin typeface="メイリオ" panose="020B0604030504040204" pitchFamily="50" charset="-128"/>
              </a:rPr>
              <a:t>が創設</a:t>
            </a:r>
            <a:endParaRPr lang="en-US" altLang="ja-JP" sz="1200" dirty="0">
              <a:latin typeface="メイリオ" panose="020B0604030504040204" pitchFamily="50" charset="-128"/>
            </a:endParaRPr>
          </a:p>
          <a:p>
            <a:pPr marL="284400" indent="-171450" defTabSz="1280160" fontAlgn="auto">
              <a:spcBef>
                <a:spcPts val="400"/>
              </a:spcBef>
              <a:spcAft>
                <a:spcPts val="0"/>
              </a:spcAft>
              <a:buFont typeface="Wingdings" panose="05000000000000000000" pitchFamily="2" charset="2"/>
              <a:buChar char="Ø"/>
            </a:pPr>
            <a:endParaRPr lang="en-US" altLang="ja-JP" sz="1200" dirty="0">
              <a:latin typeface="メイリオ" panose="020B0604030504040204" pitchFamily="50" charset="-128"/>
            </a:endParaRPr>
          </a:p>
          <a:p>
            <a:pPr marL="284400" indent="-171450" defTabSz="1280160" fontAlgn="auto">
              <a:spcBef>
                <a:spcPts val="400"/>
              </a:spcBef>
              <a:spcAft>
                <a:spcPts val="0"/>
              </a:spcAft>
              <a:buFont typeface="Wingdings" panose="05000000000000000000" pitchFamily="2" charset="2"/>
              <a:buChar char="Ø"/>
            </a:pPr>
            <a:endParaRPr lang="en-US" altLang="ja-JP" sz="1200" dirty="0">
              <a:latin typeface="メイリオ" panose="020B0604030504040204" pitchFamily="50" charset="-128"/>
            </a:endParaRPr>
          </a:p>
          <a:p>
            <a:pPr marL="112950" defTabSz="1280160" fontAlgn="auto">
              <a:spcBef>
                <a:spcPts val="400"/>
              </a:spcBef>
              <a:spcAft>
                <a:spcPts val="0"/>
              </a:spcAft>
            </a:pPr>
            <a:endParaRPr lang="en-US" altLang="ja-JP" sz="1200" dirty="0">
              <a:latin typeface="メイリオ" panose="020B0604030504040204" pitchFamily="50" charset="-128"/>
            </a:endParaRPr>
          </a:p>
          <a:p>
            <a:pPr marL="284400" indent="-171450" defTabSz="1280160" fontAlgn="auto">
              <a:spcBef>
                <a:spcPts val="400"/>
              </a:spcBef>
              <a:spcAft>
                <a:spcPts val="0"/>
              </a:spcAft>
              <a:buFont typeface="Wingdings" panose="05000000000000000000" pitchFamily="2" charset="2"/>
              <a:buChar char="Ø"/>
            </a:pPr>
            <a:r>
              <a:rPr lang="ja-JP" altLang="en-US" sz="1200" dirty="0">
                <a:latin typeface="メイリオ" panose="020B0604030504040204" pitchFamily="50" charset="-128"/>
              </a:rPr>
              <a:t>教育訓練費の上乗せ措置の要件緩和</a:t>
            </a:r>
            <a:endParaRPr lang="en-US" altLang="ja-JP" sz="1200" dirty="0">
              <a:latin typeface="メイリオ" panose="020B0604030504040204" pitchFamily="50" charset="-128"/>
            </a:endParaRPr>
          </a:p>
          <a:p>
            <a:pPr marL="284400" indent="-171450" defTabSz="1280160" fontAlgn="auto">
              <a:spcBef>
                <a:spcPts val="400"/>
              </a:spcBef>
              <a:spcAft>
                <a:spcPts val="0"/>
              </a:spcAft>
              <a:buFont typeface="Wingdings" panose="05000000000000000000" pitchFamily="2" charset="2"/>
              <a:buChar char="Ø"/>
            </a:pPr>
            <a:r>
              <a:rPr lang="ja-JP" altLang="en-US" sz="1200" dirty="0">
                <a:latin typeface="メイリオ" panose="020B0604030504040204" pitchFamily="50" charset="-128"/>
              </a:rPr>
              <a:t>仕事と子育ての両立支援等に取り組む</a:t>
            </a:r>
            <a:br>
              <a:rPr lang="en-US" altLang="ja-JP" sz="1200" dirty="0">
                <a:latin typeface="メイリオ" panose="020B0604030504040204" pitchFamily="50" charset="-128"/>
              </a:rPr>
            </a:br>
            <a:r>
              <a:rPr lang="ja-JP" altLang="en-US" sz="1200" dirty="0">
                <a:latin typeface="メイリオ" panose="020B0604030504040204" pitchFamily="50" charset="-128"/>
              </a:rPr>
              <a:t>企業への上乗せ措置の創設</a:t>
            </a:r>
            <a:endParaRPr lang="en-US" altLang="ja-JP" sz="1200" dirty="0">
              <a:latin typeface="メイリオ" panose="020B0604030504040204" pitchFamily="50" charset="-128"/>
            </a:endParaRPr>
          </a:p>
        </p:txBody>
      </p:sp>
      <p:sp>
        <p:nvSpPr>
          <p:cNvPr id="110" name="正方形/長方形 109"/>
          <p:cNvSpPr/>
          <p:nvPr/>
        </p:nvSpPr>
        <p:spPr>
          <a:xfrm>
            <a:off x="653264" y="963892"/>
            <a:ext cx="5715000" cy="566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tabLst>
                <a:tab pos="1257300" algn="l"/>
              </a:tabLst>
              <a:defRPr/>
            </a:pPr>
            <a:r>
              <a:rPr lang="ja-JP" altLang="en-US" sz="3000" b="1" dirty="0">
                <a:solidFill>
                  <a:srgbClr val="002060"/>
                </a:solidFill>
                <a:latin typeface="メイリオ" panose="020B0604030504040204" pitchFamily="50" charset="-128"/>
                <a:ea typeface="メイリオ" panose="020B0604030504040204" pitchFamily="50" charset="-128"/>
              </a:rPr>
              <a:t>令和６年度 </a:t>
            </a:r>
            <a:r>
              <a:rPr lang="ja-JP" altLang="en-US" sz="3000" b="1" dirty="0">
                <a:ln w="12700">
                  <a:noFill/>
                  <a:prstDash val="solid"/>
                </a:ln>
                <a:solidFill>
                  <a:srgbClr val="002060"/>
                </a:solidFill>
                <a:latin typeface="メイリオ" panose="020B0604030504040204" pitchFamily="50" charset="-128"/>
                <a:ea typeface="メイリオ" panose="020B0604030504040204" pitchFamily="50" charset="-128"/>
              </a:rPr>
              <a:t>税制改正のポイント</a:t>
            </a:r>
          </a:p>
        </p:txBody>
      </p:sp>
      <p:sp>
        <p:nvSpPr>
          <p:cNvPr id="111" name="テキスト ボックス 110"/>
          <p:cNvSpPr txBox="1"/>
          <p:nvPr/>
        </p:nvSpPr>
        <p:spPr>
          <a:xfrm>
            <a:off x="5348135" y="179428"/>
            <a:ext cx="2295820" cy="200055"/>
          </a:xfrm>
          <a:prstGeom prst="rect">
            <a:avLst/>
          </a:prstGeom>
          <a:noFill/>
        </p:spPr>
        <p:txBody>
          <a:bodyPr wrap="none" rtlCol="0">
            <a:spAutoFit/>
          </a:bodyPr>
          <a:lstStyle/>
          <a:p>
            <a:pPr algn="r"/>
            <a:r>
              <a:rPr kumimoji="1" lang="ja-JP" altLang="en-US" sz="700" dirty="0">
                <a:latin typeface="Meiryo UI" panose="020B0604030504040204" pitchFamily="50" charset="-128"/>
                <a:ea typeface="Meiryo UI" panose="020B0604030504040204" pitchFamily="50" charset="-128"/>
              </a:rPr>
              <a:t>（本チラシは</a:t>
            </a:r>
            <a:r>
              <a:rPr kumimoji="1" lang="en-US" altLang="ja-JP" sz="700" dirty="0">
                <a:latin typeface="Meiryo UI" panose="020B0604030504040204" pitchFamily="50" charset="-128"/>
                <a:ea typeface="Meiryo UI" panose="020B0604030504040204" pitchFamily="50" charset="-128"/>
              </a:rPr>
              <a:t>2023</a:t>
            </a:r>
            <a:r>
              <a:rPr kumimoji="1" lang="ja-JP" altLang="en-US" sz="700" dirty="0">
                <a:latin typeface="Meiryo UI" panose="020B0604030504040204" pitchFamily="50" charset="-128"/>
                <a:ea typeface="Meiryo UI" panose="020B0604030504040204" pitchFamily="50" charset="-128"/>
              </a:rPr>
              <a:t>年</a:t>
            </a:r>
            <a:r>
              <a:rPr kumimoji="1" lang="en-US" altLang="ja-JP" sz="700" dirty="0">
                <a:latin typeface="Meiryo UI" panose="020B0604030504040204" pitchFamily="50" charset="-128"/>
                <a:ea typeface="Meiryo UI" panose="020B0604030504040204" pitchFamily="50" charset="-128"/>
              </a:rPr>
              <a:t>12</a:t>
            </a:r>
            <a:r>
              <a:rPr kumimoji="1" lang="ja-JP" altLang="en-US" sz="700" dirty="0">
                <a:latin typeface="Meiryo UI" panose="020B0604030504040204" pitchFamily="50" charset="-128"/>
                <a:ea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rPr>
              <a:t>14</a:t>
            </a:r>
            <a:r>
              <a:rPr kumimoji="1" lang="ja-JP" altLang="en-US" sz="700" dirty="0">
                <a:latin typeface="Meiryo UI" panose="020B0604030504040204" pitchFamily="50" charset="-128"/>
                <a:ea typeface="Meiryo UI" panose="020B0604030504040204" pitchFamily="50" charset="-128"/>
              </a:rPr>
              <a:t>日現在の情報を基に作成）</a:t>
            </a:r>
          </a:p>
        </p:txBody>
      </p:sp>
      <p:sp>
        <p:nvSpPr>
          <p:cNvPr id="113" name="正方形/長方形 112"/>
          <p:cNvSpPr/>
          <p:nvPr/>
        </p:nvSpPr>
        <p:spPr>
          <a:xfrm>
            <a:off x="6351356" y="997720"/>
            <a:ext cx="825021" cy="405887"/>
          </a:xfrm>
          <a:prstGeom prst="rect">
            <a:avLst/>
          </a:prstGeom>
          <a:solidFill>
            <a:schemeClr val="bg1"/>
          </a:solidFill>
          <a:ln w="127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lgn="ctr" fontAlgn="auto">
              <a:spcBef>
                <a:spcPts val="0"/>
              </a:spcBef>
              <a:spcAft>
                <a:spcPts val="0"/>
              </a:spcAft>
              <a:defRPr/>
            </a:pPr>
            <a:r>
              <a:rPr lang="ja-JP" altLang="en-US" sz="2400" b="1" dirty="0">
                <a:solidFill>
                  <a:srgbClr val="FF0000"/>
                </a:solidFill>
                <a:latin typeface="メイリオ" panose="020B0604030504040204" pitchFamily="50" charset="-128"/>
                <a:ea typeface="メイリオ" panose="020B0604030504040204" pitchFamily="50" charset="-128"/>
              </a:rPr>
              <a:t>速報</a:t>
            </a:r>
          </a:p>
        </p:txBody>
      </p:sp>
      <p:sp>
        <p:nvSpPr>
          <p:cNvPr id="126" name="テキスト ボックス 125"/>
          <p:cNvSpPr txBox="1"/>
          <p:nvPr/>
        </p:nvSpPr>
        <p:spPr>
          <a:xfrm>
            <a:off x="35445" y="2774732"/>
            <a:ext cx="7608510" cy="646331"/>
          </a:xfrm>
          <a:prstGeom prst="rect">
            <a:avLst/>
          </a:prstGeom>
          <a:noFill/>
        </p:spPr>
        <p:txBody>
          <a:bodyPr wrap="square" rtlCol="0">
            <a:spAutoFit/>
          </a:bodyPr>
          <a:lstStyle/>
          <a:p>
            <a:pPr marL="284400" indent="-171450" defTabSz="1280160">
              <a:spcBef>
                <a:spcPts val="400"/>
              </a:spcBef>
              <a:buFont typeface="Wingdings" panose="05000000000000000000" pitchFamily="2" charset="2"/>
              <a:buChar char="Ø"/>
            </a:pPr>
            <a:r>
              <a:rPr lang="ja-JP" altLang="en-US" sz="1200" dirty="0">
                <a:latin typeface="メイリオ" panose="020B0604030504040204" pitchFamily="50" charset="-128"/>
              </a:rPr>
              <a:t>特例措置を活用するための前提となるエントリーシート（特例承継計画）の提出期限が２年延長、</a:t>
            </a:r>
            <a:br>
              <a:rPr lang="en-US" altLang="ja-JP" sz="1200" dirty="0">
                <a:latin typeface="メイリオ" panose="020B0604030504040204" pitchFamily="50" charset="-128"/>
              </a:rPr>
            </a:br>
            <a:r>
              <a:rPr lang="ja-JP" altLang="en-US" sz="1200" dirty="0">
                <a:latin typeface="メイリオ" panose="020B0604030504040204" pitchFamily="50" charset="-128"/>
              </a:rPr>
              <a:t>新たな提出期限は</a:t>
            </a:r>
            <a:r>
              <a:rPr lang="en-US" altLang="ja-JP" sz="1200" dirty="0">
                <a:latin typeface="メイリオ" panose="020B0604030504040204" pitchFamily="50" charset="-128"/>
              </a:rPr>
              <a:t>2026</a:t>
            </a:r>
            <a:r>
              <a:rPr lang="ja-JP" altLang="en-US" sz="1200" dirty="0">
                <a:latin typeface="メイリオ" panose="020B0604030504040204" pitchFamily="50" charset="-128"/>
              </a:rPr>
              <a:t>年３月まで。一方で、実際に承継を行う期限である</a:t>
            </a:r>
            <a:r>
              <a:rPr lang="en-US" altLang="ja-JP" sz="1200" dirty="0">
                <a:latin typeface="メイリオ" panose="020B0604030504040204" pitchFamily="50" charset="-128"/>
              </a:rPr>
              <a:t>2027</a:t>
            </a:r>
            <a:r>
              <a:rPr lang="ja-JP" altLang="en-US" sz="1200" dirty="0">
                <a:latin typeface="メイリオ" panose="020B0604030504040204" pitchFamily="50" charset="-128"/>
              </a:rPr>
              <a:t>年</a:t>
            </a:r>
            <a:r>
              <a:rPr lang="en-US" altLang="ja-JP" sz="1200" dirty="0">
                <a:latin typeface="メイリオ" panose="020B0604030504040204" pitchFamily="50" charset="-128"/>
              </a:rPr>
              <a:t>12</a:t>
            </a:r>
            <a:r>
              <a:rPr lang="ja-JP" altLang="en-US" sz="1200" dirty="0">
                <a:latin typeface="メイリオ" panose="020B0604030504040204" pitchFamily="50" charset="-128"/>
              </a:rPr>
              <a:t>月末については、</a:t>
            </a:r>
            <a:br>
              <a:rPr lang="en-US" altLang="ja-JP" sz="1200" dirty="0">
                <a:latin typeface="メイリオ" panose="020B0604030504040204" pitchFamily="50" charset="-128"/>
              </a:rPr>
            </a:br>
            <a:r>
              <a:rPr lang="ja-JP" altLang="en-US" sz="1200" dirty="0">
                <a:latin typeface="メイリオ" panose="020B0604030504040204" pitchFamily="50" charset="-128"/>
              </a:rPr>
              <a:t>「今後とも延長を行わない」旨が明記された</a:t>
            </a:r>
            <a:endParaRPr lang="en-US" altLang="ja-JP" sz="1200" dirty="0">
              <a:latin typeface="メイリオ" panose="020B0604030504040204" pitchFamily="50" charset="-128"/>
            </a:endParaRPr>
          </a:p>
        </p:txBody>
      </p:sp>
      <p:sp>
        <p:nvSpPr>
          <p:cNvPr id="151" name="テキスト ボックス 150"/>
          <p:cNvSpPr txBox="1"/>
          <p:nvPr/>
        </p:nvSpPr>
        <p:spPr>
          <a:xfrm>
            <a:off x="28897" y="4619379"/>
            <a:ext cx="6509159" cy="276999"/>
          </a:xfrm>
          <a:prstGeom prst="rect">
            <a:avLst/>
          </a:prstGeom>
          <a:noFill/>
        </p:spPr>
        <p:txBody>
          <a:bodyPr wrap="square" rtlCol="0">
            <a:spAutoFit/>
          </a:bodyPr>
          <a:lstStyle/>
          <a:p>
            <a:pPr defTabSz="1280160" fontAlgn="auto">
              <a:spcBef>
                <a:spcPts val="0"/>
              </a:spcBef>
              <a:spcAft>
                <a:spcPts val="0"/>
              </a:spcAft>
            </a:pPr>
            <a:r>
              <a:rPr lang="ja-JP" altLang="en-US" sz="1200" b="1" u="sng" dirty="0">
                <a:latin typeface="メイリオ" panose="020B0604030504040204" pitchFamily="50" charset="-128"/>
                <a:ea typeface="メイリオ" panose="020B0604030504040204" pitchFamily="50" charset="-128"/>
              </a:rPr>
              <a:t>２．経営資源集約化税制（中小企業事業再編投資損失準備金）の延長（３年）・拡充</a:t>
            </a:r>
            <a:endParaRPr lang="en-US" altLang="ja-JP" sz="1200" b="1" u="sng" dirty="0">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70EC79D4-8F25-5857-ACB9-05D6F313A95E}"/>
              </a:ext>
            </a:extLst>
          </p:cNvPr>
          <p:cNvSpPr txBox="1"/>
          <p:nvPr/>
        </p:nvSpPr>
        <p:spPr>
          <a:xfrm>
            <a:off x="5853941" y="409750"/>
            <a:ext cx="1620957" cy="584775"/>
          </a:xfrm>
          <a:prstGeom prst="rect">
            <a:avLst/>
          </a:prstGeom>
          <a:noFill/>
        </p:spPr>
        <p:txBody>
          <a:bodyPr wrap="none" rtlCol="0">
            <a:spAutoFit/>
          </a:bodyPr>
          <a:lstStyle/>
          <a:p>
            <a:r>
              <a:rPr kumimoji="1" lang="ja-JP" altLang="en-US" sz="1600">
                <a:latin typeface="メイリオ" panose="020B0604030504040204" pitchFamily="50" charset="-128"/>
                <a:ea typeface="メイリオ" panose="020B0604030504040204" pitchFamily="50" charset="-128"/>
              </a:rPr>
              <a:t>●●商工</a:t>
            </a:r>
            <a:r>
              <a:rPr kumimoji="1" lang="ja-JP" altLang="en-US" sz="1600" dirty="0">
                <a:latin typeface="メイリオ" panose="020B0604030504040204" pitchFamily="50" charset="-128"/>
                <a:ea typeface="メイリオ" panose="020B0604030504040204" pitchFamily="50" charset="-128"/>
              </a:rPr>
              <a:t>会議所</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日本商工会議所</a:t>
            </a:r>
          </a:p>
        </p:txBody>
      </p:sp>
      <p:sp>
        <p:nvSpPr>
          <p:cNvPr id="6" name="テキスト ボックス 5">
            <a:extLst>
              <a:ext uri="{FF2B5EF4-FFF2-40B4-BE49-F238E27FC236}">
                <a16:creationId xmlns:a16="http://schemas.microsoft.com/office/drawing/2014/main" id="{2ACEA044-63BA-D4DD-E464-82208D918A97}"/>
              </a:ext>
            </a:extLst>
          </p:cNvPr>
          <p:cNvSpPr txBox="1"/>
          <p:nvPr/>
        </p:nvSpPr>
        <p:spPr>
          <a:xfrm>
            <a:off x="249945" y="348661"/>
            <a:ext cx="3967753" cy="307777"/>
          </a:xfrm>
          <a:prstGeom prst="rect">
            <a:avLst/>
          </a:prstGeom>
          <a:noFill/>
        </p:spPr>
        <p:txBody>
          <a:bodyPr wrap="none" rtlCol="0">
            <a:spAutoFit/>
          </a:bodyPr>
          <a:lstStyle/>
          <a:p>
            <a:r>
              <a:rPr kumimoji="1" lang="ja-JP" altLang="en-US" sz="1400" b="1" dirty="0">
                <a:solidFill>
                  <a:srgbClr val="002060"/>
                </a:solidFill>
                <a:latin typeface="メイリオ" panose="020B0604030504040204" pitchFamily="50" charset="-128"/>
                <a:ea typeface="メイリオ" panose="020B0604030504040204" pitchFamily="50" charset="-128"/>
              </a:rPr>
              <a:t>全国</a:t>
            </a:r>
            <a:r>
              <a:rPr kumimoji="1" lang="en-US" altLang="ja-JP" sz="1400" b="1" dirty="0">
                <a:solidFill>
                  <a:srgbClr val="002060"/>
                </a:solidFill>
                <a:latin typeface="メイリオ" panose="020B0604030504040204" pitchFamily="50" charset="-128"/>
                <a:ea typeface="メイリオ" panose="020B0604030504040204" pitchFamily="50" charset="-128"/>
              </a:rPr>
              <a:t>515</a:t>
            </a:r>
            <a:r>
              <a:rPr kumimoji="1" lang="ja-JP" altLang="en-US" sz="1400" b="1" dirty="0">
                <a:solidFill>
                  <a:srgbClr val="002060"/>
                </a:solidFill>
                <a:latin typeface="メイリオ" panose="020B0604030504040204" pitchFamily="50" charset="-128"/>
                <a:ea typeface="メイリオ" panose="020B0604030504040204" pitchFamily="50" charset="-128"/>
              </a:rPr>
              <a:t>商工会議所・</a:t>
            </a:r>
            <a:r>
              <a:rPr kumimoji="1" lang="en-US" altLang="ja-JP" sz="1400" b="1" dirty="0">
                <a:solidFill>
                  <a:srgbClr val="002060"/>
                </a:solidFill>
                <a:latin typeface="メイリオ" panose="020B0604030504040204" pitchFamily="50" charset="-128"/>
                <a:ea typeface="メイリオ" panose="020B0604030504040204" pitchFamily="50" charset="-128"/>
              </a:rPr>
              <a:t>125</a:t>
            </a:r>
            <a:r>
              <a:rPr kumimoji="1" lang="ja-JP" altLang="en-US" sz="1400" b="1" dirty="0">
                <a:solidFill>
                  <a:srgbClr val="002060"/>
                </a:solidFill>
                <a:latin typeface="メイリオ" panose="020B0604030504040204" pitchFamily="50" charset="-128"/>
                <a:ea typeface="メイリオ" panose="020B0604030504040204" pitchFamily="50" charset="-128"/>
              </a:rPr>
              <a:t>万事業者の力で実現</a:t>
            </a:r>
            <a:endParaRPr kumimoji="1" lang="en-US" altLang="ja-JP" sz="1400" b="1" dirty="0">
              <a:solidFill>
                <a:srgbClr val="002060"/>
              </a:solidFill>
              <a:latin typeface="メイリオ" panose="020B0604030504040204" pitchFamily="50" charset="-128"/>
              <a:ea typeface="メイリオ" panose="020B0604030504040204" pitchFamily="50" charset="-128"/>
            </a:endParaRPr>
          </a:p>
        </p:txBody>
      </p:sp>
      <p:grpSp>
        <p:nvGrpSpPr>
          <p:cNvPr id="16" name="グループ化 15">
            <a:extLst>
              <a:ext uri="{FF2B5EF4-FFF2-40B4-BE49-F238E27FC236}">
                <a16:creationId xmlns:a16="http://schemas.microsoft.com/office/drawing/2014/main" id="{8B52349C-CAE3-0920-882F-B172268451C9}"/>
              </a:ext>
            </a:extLst>
          </p:cNvPr>
          <p:cNvGrpSpPr/>
          <p:nvPr/>
        </p:nvGrpSpPr>
        <p:grpSpPr>
          <a:xfrm>
            <a:off x="4126112" y="306156"/>
            <a:ext cx="196491" cy="258142"/>
            <a:chOff x="4086209" y="321396"/>
            <a:chExt cx="196491" cy="258142"/>
          </a:xfrm>
        </p:grpSpPr>
        <p:pic>
          <p:nvPicPr>
            <p:cNvPr id="1028" name="Picture 4">
              <a:extLst>
                <a:ext uri="{FF2B5EF4-FFF2-40B4-BE49-F238E27FC236}">
                  <a16:creationId xmlns:a16="http://schemas.microsoft.com/office/drawing/2014/main" id="{567F18A7-90B6-35E9-F079-CD65CB04F6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048380B-0983-4FBB-8283-9FD27D4C1C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グループ化 19">
            <a:extLst>
              <a:ext uri="{FF2B5EF4-FFF2-40B4-BE49-F238E27FC236}">
                <a16:creationId xmlns:a16="http://schemas.microsoft.com/office/drawing/2014/main" id="{E172884C-CC62-DDFF-8F72-E3B4D288F441}"/>
              </a:ext>
            </a:extLst>
          </p:cNvPr>
          <p:cNvGrpSpPr/>
          <p:nvPr/>
        </p:nvGrpSpPr>
        <p:grpSpPr>
          <a:xfrm>
            <a:off x="6531221" y="1632919"/>
            <a:ext cx="196491" cy="258142"/>
            <a:chOff x="4086209" y="321396"/>
            <a:chExt cx="196491" cy="258142"/>
          </a:xfrm>
        </p:grpSpPr>
        <p:pic>
          <p:nvPicPr>
            <p:cNvPr id="21" name="Picture 4">
              <a:extLst>
                <a:ext uri="{FF2B5EF4-FFF2-40B4-BE49-F238E27FC236}">
                  <a16:creationId xmlns:a16="http://schemas.microsoft.com/office/drawing/2014/main" id="{F0E789F4-CDC3-09A8-599E-03828D168D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a:extLst>
                <a:ext uri="{FF2B5EF4-FFF2-40B4-BE49-F238E27FC236}">
                  <a16:creationId xmlns:a16="http://schemas.microsoft.com/office/drawing/2014/main" id="{20560C12-F0DA-1B43-6327-28AFB106D4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sp>
        <p:nvSpPr>
          <p:cNvPr id="56" name="正方形/長方形 55">
            <a:extLst>
              <a:ext uri="{FF2B5EF4-FFF2-40B4-BE49-F238E27FC236}">
                <a16:creationId xmlns:a16="http://schemas.microsoft.com/office/drawing/2014/main" id="{EEDBC8BC-C63E-C596-CBA1-C12D70F6EE00}"/>
              </a:ext>
            </a:extLst>
          </p:cNvPr>
          <p:cNvSpPr/>
          <p:nvPr/>
        </p:nvSpPr>
        <p:spPr>
          <a:xfrm>
            <a:off x="187569" y="3442857"/>
            <a:ext cx="5245904" cy="104400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a:extLst>
              <a:ext uri="{FF2B5EF4-FFF2-40B4-BE49-F238E27FC236}">
                <a16:creationId xmlns:a16="http://schemas.microsoft.com/office/drawing/2014/main" id="{8416BB25-2562-F753-AFD0-3AF06D66A70D}"/>
              </a:ext>
            </a:extLst>
          </p:cNvPr>
          <p:cNvCxnSpPr>
            <a:cxnSpLocks/>
          </p:cNvCxnSpPr>
          <p:nvPr/>
        </p:nvCxnSpPr>
        <p:spPr>
          <a:xfrm>
            <a:off x="4270429" y="3807501"/>
            <a:ext cx="0" cy="441413"/>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01749FB2-7965-AB8A-D499-EB5F5DBE7778}"/>
              </a:ext>
            </a:extLst>
          </p:cNvPr>
          <p:cNvSpPr txBox="1"/>
          <p:nvPr/>
        </p:nvSpPr>
        <p:spPr bwMode="auto">
          <a:xfrm>
            <a:off x="284289" y="3795050"/>
            <a:ext cx="1705831" cy="246221"/>
          </a:xfrm>
          <a:prstGeom prst="rect">
            <a:avLst/>
          </a:prstGeom>
          <a:noFill/>
          <a:ln w="9525">
            <a:noFill/>
            <a:miter lim="800000"/>
            <a:headEnd/>
            <a:tailEnd/>
          </a:ln>
        </p:spPr>
        <p:txBody>
          <a:bodyPr wrap="square" lIns="0" rIns="0" rtlCol="0">
            <a:spAutoFit/>
          </a:bodyPr>
          <a:lstStyle/>
          <a:p>
            <a:pPr marL="0" marR="0" lvl="0" indent="0" defTabSz="457200" rtl="0" eaLnBrk="1" fontAlgn="auto" latinLnBrk="0" hangingPunct="1">
              <a:lnSpc>
                <a:spcPct val="100000"/>
              </a:lnSpc>
              <a:spcBef>
                <a:spcPct val="20000"/>
              </a:spcBef>
              <a:spcAft>
                <a:spcPts val="0"/>
              </a:spcAft>
              <a:buClr>
                <a:srgbClr val="E60000"/>
              </a:buClr>
              <a:buSzTx/>
              <a:buFont typeface="Osaka" charset="-128"/>
              <a:buNone/>
              <a:tabLst/>
              <a:defRPr/>
            </a:pPr>
            <a:r>
              <a:rPr lang="ja-JP" altLang="en-US" sz="1000" kern="0" dirty="0">
                <a:latin typeface="メイリオ" panose="020B0604030504040204" pitchFamily="50" charset="-128"/>
                <a:ea typeface="メイリオ" panose="020B0604030504040204" pitchFamily="50" charset="-128"/>
              </a:rPr>
              <a:t>特例承継計画の提出期間</a:t>
            </a:r>
            <a:endParaRPr kumimoji="0" lang="en-US" altLang="ja-JP" sz="100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3D0BF8EC-DA9C-88DA-D4FB-BAEED18352DF}"/>
              </a:ext>
            </a:extLst>
          </p:cNvPr>
          <p:cNvSpPr txBox="1"/>
          <p:nvPr/>
        </p:nvSpPr>
        <p:spPr bwMode="auto">
          <a:xfrm>
            <a:off x="284289" y="3995298"/>
            <a:ext cx="1813183" cy="246221"/>
          </a:xfrm>
          <a:prstGeom prst="rect">
            <a:avLst/>
          </a:prstGeom>
          <a:noFill/>
          <a:ln w="9525">
            <a:noFill/>
            <a:miter lim="800000"/>
            <a:headEnd/>
            <a:tailEnd/>
          </a:ln>
        </p:spPr>
        <p:txBody>
          <a:bodyPr wrap="square" lIns="0" rIns="0" rtlCol="0">
            <a:spAutoFit/>
          </a:bodyPr>
          <a:lstStyle/>
          <a:p>
            <a:pPr marL="0" marR="0" lvl="0" indent="0" defTabSz="457200" rtl="0" eaLnBrk="1" fontAlgn="auto" latinLnBrk="0" hangingPunct="1">
              <a:lnSpc>
                <a:spcPct val="100000"/>
              </a:lnSpc>
              <a:spcBef>
                <a:spcPct val="20000"/>
              </a:spcBef>
              <a:spcAft>
                <a:spcPts val="0"/>
              </a:spcAft>
              <a:buClr>
                <a:srgbClr val="E60000"/>
              </a:buClr>
              <a:buSzTx/>
              <a:buFont typeface="Osaka" charset="-128"/>
              <a:buNone/>
              <a:tabLst/>
              <a:defRPr/>
            </a:pPr>
            <a:r>
              <a:rPr lang="ja-JP" altLang="en-US" sz="1000" kern="0" dirty="0">
                <a:latin typeface="メイリオ" panose="020B0604030504040204" pitchFamily="50" charset="-128"/>
                <a:ea typeface="メイリオ" panose="020B0604030504040204" pitchFamily="50" charset="-128"/>
              </a:rPr>
              <a:t>実際に承継を行う期間</a:t>
            </a:r>
            <a:endParaRPr kumimoji="0" lang="en-US" altLang="ja-JP" sz="100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26" name="直線矢印コネクタ 25">
            <a:extLst>
              <a:ext uri="{FF2B5EF4-FFF2-40B4-BE49-F238E27FC236}">
                <a16:creationId xmlns:a16="http://schemas.microsoft.com/office/drawing/2014/main" id="{A46604D5-8D36-ED19-FE01-E59F6C0544EF}"/>
              </a:ext>
            </a:extLst>
          </p:cNvPr>
          <p:cNvCxnSpPr>
            <a:cxnSpLocks/>
          </p:cNvCxnSpPr>
          <p:nvPr/>
        </p:nvCxnSpPr>
        <p:spPr>
          <a:xfrm>
            <a:off x="1810402" y="3881000"/>
            <a:ext cx="1177764" cy="15253"/>
          </a:xfrm>
          <a:prstGeom prst="straightConnector1">
            <a:avLst/>
          </a:prstGeom>
          <a:ln w="76200">
            <a:solidFill>
              <a:schemeClr val="accent6">
                <a:lumMod val="40000"/>
                <a:lumOff val="60000"/>
                <a:alpha val="7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C4D06239-0AED-68A7-16DA-97A0D9D13886}"/>
              </a:ext>
            </a:extLst>
          </p:cNvPr>
          <p:cNvCxnSpPr>
            <a:cxnSpLocks/>
          </p:cNvCxnSpPr>
          <p:nvPr/>
        </p:nvCxnSpPr>
        <p:spPr>
          <a:xfrm>
            <a:off x="1818115" y="4104684"/>
            <a:ext cx="3100985" cy="0"/>
          </a:xfrm>
          <a:prstGeom prst="straightConnector1">
            <a:avLst/>
          </a:prstGeom>
          <a:ln w="76200">
            <a:solidFill>
              <a:schemeClr val="accent5">
                <a:lumMod val="40000"/>
                <a:lumOff val="60000"/>
                <a:alpha val="7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177123E-6B19-E388-85A0-0D80BC9444FB}"/>
              </a:ext>
            </a:extLst>
          </p:cNvPr>
          <p:cNvSpPr txBox="1"/>
          <p:nvPr/>
        </p:nvSpPr>
        <p:spPr bwMode="auto">
          <a:xfrm>
            <a:off x="1547048" y="3558219"/>
            <a:ext cx="527102" cy="246221"/>
          </a:xfrm>
          <a:prstGeom prst="rect">
            <a:avLst/>
          </a:prstGeom>
          <a:noFill/>
          <a:ln w="9525">
            <a:noFill/>
            <a:miter lim="800000"/>
            <a:headEnd/>
            <a:tailEnd/>
          </a:ln>
        </p:spPr>
        <p:txBody>
          <a:bodyPr wrap="square" lIns="0" rIns="0" rtlCol="0">
            <a:spAutoFit/>
          </a:bodyPr>
          <a:lstStyle/>
          <a:p>
            <a:pPr marL="0" marR="0" lvl="0" indent="0" algn="ctr" defTabSz="457200" rtl="0" eaLnBrk="1" fontAlgn="auto" latinLnBrk="0" hangingPunct="1">
              <a:lnSpc>
                <a:spcPct val="100000"/>
              </a:lnSpc>
              <a:spcBef>
                <a:spcPct val="20000"/>
              </a:spcBef>
              <a:spcAft>
                <a:spcPts val="0"/>
              </a:spcAft>
              <a:buClr>
                <a:srgbClr val="E60000"/>
              </a:buClr>
              <a:buSzTx/>
              <a:buFont typeface="Osaka" charset="-128"/>
              <a:buNone/>
              <a:tabLst/>
              <a:defRPr/>
            </a:pPr>
            <a:r>
              <a:rPr kumimoji="0" lang="en-US" altLang="ja-JP"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2018</a:t>
            </a:r>
          </a:p>
        </p:txBody>
      </p:sp>
      <p:sp>
        <p:nvSpPr>
          <p:cNvPr id="29" name="テキスト ボックス 28">
            <a:extLst>
              <a:ext uri="{FF2B5EF4-FFF2-40B4-BE49-F238E27FC236}">
                <a16:creationId xmlns:a16="http://schemas.microsoft.com/office/drawing/2014/main" id="{ACE89514-AF0C-9978-AC08-150FE66D343E}"/>
              </a:ext>
            </a:extLst>
          </p:cNvPr>
          <p:cNvSpPr txBox="1"/>
          <p:nvPr/>
        </p:nvSpPr>
        <p:spPr bwMode="auto">
          <a:xfrm>
            <a:off x="2883400" y="3480439"/>
            <a:ext cx="944463" cy="341119"/>
          </a:xfrm>
          <a:prstGeom prst="rect">
            <a:avLst/>
          </a:prstGeom>
          <a:noFill/>
          <a:ln w="9525">
            <a:noFill/>
            <a:miter lim="800000"/>
            <a:headEnd/>
            <a:tailEnd/>
          </a:ln>
        </p:spPr>
        <p:txBody>
          <a:bodyPr wrap="square" lIns="0" rIns="0" rtlCol="0">
            <a:spAutoFit/>
          </a:bodyPr>
          <a:lstStyle/>
          <a:p>
            <a:pPr marL="0" marR="0" lvl="0" indent="0" defTabSz="457200" rtl="0" eaLnBrk="1" fontAlgn="auto" latinLnBrk="0" hangingPunct="1">
              <a:lnSpc>
                <a:spcPts val="800"/>
              </a:lnSpc>
              <a:spcBef>
                <a:spcPct val="20000"/>
              </a:spcBef>
              <a:spcAft>
                <a:spcPts val="0"/>
              </a:spcAft>
              <a:buClr>
                <a:srgbClr val="E60000"/>
              </a:buClr>
              <a:buSzTx/>
              <a:buFont typeface="Osaka" charset="-128"/>
              <a:buNone/>
              <a:tabLst/>
              <a:defRPr/>
            </a:pPr>
            <a:r>
              <a:rPr lang="ja-JP" altLang="en-US" sz="1000" kern="0" dirty="0">
                <a:solidFill>
                  <a:srgbClr val="000000"/>
                </a:solidFill>
                <a:latin typeface="メイリオ" panose="020B0604030504040204" pitchFamily="50" charset="-128"/>
                <a:ea typeface="メイリオ" panose="020B0604030504040204" pitchFamily="50" charset="-128"/>
              </a:rPr>
              <a:t>改正前の期限</a:t>
            </a:r>
            <a:endParaRPr kumimoji="0" lang="en-US" altLang="ja-JP"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ts val="800"/>
              </a:lnSpc>
              <a:spcBef>
                <a:spcPct val="20000"/>
              </a:spcBef>
              <a:spcAft>
                <a:spcPts val="0"/>
              </a:spcAft>
              <a:buClr>
                <a:srgbClr val="E60000"/>
              </a:buClr>
              <a:buSzTx/>
              <a:buFont typeface="Osaka" charset="-128"/>
              <a:buNone/>
              <a:tabLst/>
              <a:defRPr/>
            </a:pPr>
            <a:r>
              <a:rPr kumimoji="0" lang="en-US" altLang="ja-JP"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2024</a:t>
            </a:r>
            <a:r>
              <a:rPr kumimoji="0" lang="ja-JP" altLang="en-US"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年</a:t>
            </a:r>
            <a:r>
              <a:rPr kumimoji="0" lang="en-US" altLang="ja-JP"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3</a:t>
            </a:r>
            <a:r>
              <a:rPr kumimoji="0" lang="ja-JP" altLang="en-US"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月末</a:t>
            </a:r>
            <a:endParaRPr kumimoji="0" lang="en-US" altLang="ja-JP" sz="1000" b="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cxnSp>
        <p:nvCxnSpPr>
          <p:cNvPr id="31" name="直線矢印コネクタ 30">
            <a:extLst>
              <a:ext uri="{FF2B5EF4-FFF2-40B4-BE49-F238E27FC236}">
                <a16:creationId xmlns:a16="http://schemas.microsoft.com/office/drawing/2014/main" id="{C3CF104F-7CFC-88A1-A1B1-3286324B01BE}"/>
              </a:ext>
            </a:extLst>
          </p:cNvPr>
          <p:cNvCxnSpPr>
            <a:cxnSpLocks/>
          </p:cNvCxnSpPr>
          <p:nvPr/>
        </p:nvCxnSpPr>
        <p:spPr>
          <a:xfrm>
            <a:off x="2988166" y="3890391"/>
            <a:ext cx="486217" cy="0"/>
          </a:xfrm>
          <a:prstGeom prst="straightConnector1">
            <a:avLst/>
          </a:prstGeom>
          <a:ln w="76200">
            <a:solidFill>
              <a:schemeClr val="accent6">
                <a:alpha val="7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CF8FCCFA-B2B9-A914-46EC-2B459D1F7197}"/>
              </a:ext>
            </a:extLst>
          </p:cNvPr>
          <p:cNvCxnSpPr>
            <a:cxnSpLocks/>
          </p:cNvCxnSpPr>
          <p:nvPr/>
        </p:nvCxnSpPr>
        <p:spPr>
          <a:xfrm flipV="1">
            <a:off x="3474383" y="3891050"/>
            <a:ext cx="792000" cy="0"/>
          </a:xfrm>
          <a:prstGeom prst="straightConnector1">
            <a:avLst/>
          </a:prstGeom>
          <a:ln w="76200">
            <a:solidFill>
              <a:srgbClr val="FF0000">
                <a:alpha val="69000"/>
              </a:srgbClr>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4124E120-6122-A813-0157-ED8A3962F227}"/>
              </a:ext>
            </a:extLst>
          </p:cNvPr>
          <p:cNvSpPr txBox="1"/>
          <p:nvPr/>
        </p:nvSpPr>
        <p:spPr bwMode="auto">
          <a:xfrm>
            <a:off x="1334935" y="4250888"/>
            <a:ext cx="1702947" cy="246221"/>
          </a:xfrm>
          <a:prstGeom prst="rect">
            <a:avLst/>
          </a:prstGeom>
          <a:noFill/>
          <a:ln w="9525">
            <a:noFill/>
            <a:miter lim="800000"/>
            <a:headEnd/>
            <a:tailEnd/>
          </a:ln>
        </p:spPr>
        <p:txBody>
          <a:bodyPr wrap="square" lIns="0" rIns="0" rtlCol="0">
            <a:spAutoFit/>
          </a:bodyPr>
          <a:lstStyle/>
          <a:p>
            <a:pPr marL="0" marR="0" lvl="0" indent="0" algn="ctr" defTabSz="457200" rtl="0" eaLnBrk="1" fontAlgn="auto" latinLnBrk="0" hangingPunct="1">
              <a:lnSpc>
                <a:spcPct val="100000"/>
              </a:lnSpc>
              <a:spcBef>
                <a:spcPct val="20000"/>
              </a:spcBef>
              <a:spcAft>
                <a:spcPts val="0"/>
              </a:spcAft>
              <a:buClr>
                <a:srgbClr val="E60000"/>
              </a:buClr>
              <a:buSzTx/>
              <a:buFont typeface="Osaka" charset="-128"/>
              <a:buNone/>
              <a:tabLst/>
              <a:defRPr/>
            </a:pPr>
            <a:r>
              <a:rPr lang="ja-JP" altLang="en-US" sz="1000" kern="0" dirty="0">
                <a:solidFill>
                  <a:srgbClr val="000000"/>
                </a:solidFill>
                <a:latin typeface="メイリオ" panose="020B0604030504040204" pitchFamily="50" charset="-128"/>
                <a:ea typeface="メイリオ" panose="020B0604030504040204" pitchFamily="50" charset="-128"/>
              </a:rPr>
              <a:t>令和４年度改正で１年延長</a:t>
            </a:r>
            <a:endParaRPr kumimoji="0" lang="en-US" altLang="ja-JP" sz="1000" i="0" u="none" strike="noStrike" kern="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CF3E1E9A-D336-990F-EAAE-02944CD39C4E}"/>
              </a:ext>
            </a:extLst>
          </p:cNvPr>
          <p:cNvSpPr txBox="1"/>
          <p:nvPr/>
        </p:nvSpPr>
        <p:spPr bwMode="auto">
          <a:xfrm>
            <a:off x="4355342" y="4279134"/>
            <a:ext cx="1078131" cy="215444"/>
          </a:xfrm>
          <a:prstGeom prst="rect">
            <a:avLst/>
          </a:prstGeom>
          <a:noFill/>
          <a:ln w="9525">
            <a:noFill/>
            <a:miter lim="800000"/>
            <a:headEnd/>
            <a:tailEnd/>
          </a:ln>
        </p:spPr>
        <p:txBody>
          <a:bodyPr wrap="square" lIns="0" rIns="0" rtlCol="0">
            <a:spAutoFit/>
          </a:bodyPr>
          <a:lstStyle/>
          <a:p>
            <a:pPr marL="0" marR="0" lvl="0" indent="0" algn="ctr" defTabSz="457200" rtl="0" eaLnBrk="1" fontAlgn="auto" latinLnBrk="0" hangingPunct="1">
              <a:lnSpc>
                <a:spcPts val="800"/>
              </a:lnSpc>
              <a:spcBef>
                <a:spcPct val="20000"/>
              </a:spcBef>
              <a:spcAft>
                <a:spcPts val="0"/>
              </a:spcAft>
              <a:buClr>
                <a:srgbClr val="E60000"/>
              </a:buClr>
              <a:buSzTx/>
              <a:buFont typeface="Osaka" charset="-128"/>
              <a:buNone/>
              <a:tabLst/>
              <a:defRPr/>
            </a:pPr>
            <a:r>
              <a:rPr kumimoji="0" lang="en-US" altLang="ja-JP"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2027</a:t>
            </a:r>
            <a:r>
              <a:rPr kumimoji="0" lang="ja-JP" altLang="en-US"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年</a:t>
            </a:r>
            <a:r>
              <a:rPr kumimoji="0" lang="en-US" altLang="ja-JP"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12</a:t>
            </a:r>
            <a:r>
              <a:rPr kumimoji="0" lang="ja-JP" altLang="en-US"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月末</a:t>
            </a:r>
            <a:endParaRPr kumimoji="0" lang="en-US" altLang="ja-JP"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7D11AE75-C28C-BD2F-1EE4-081E7027F3CF}"/>
              </a:ext>
            </a:extLst>
          </p:cNvPr>
          <p:cNvSpPr txBox="1"/>
          <p:nvPr/>
        </p:nvSpPr>
        <p:spPr bwMode="auto">
          <a:xfrm>
            <a:off x="3878255" y="3479273"/>
            <a:ext cx="1047787" cy="341119"/>
          </a:xfrm>
          <a:prstGeom prst="rect">
            <a:avLst/>
          </a:prstGeom>
          <a:noFill/>
          <a:ln w="9525">
            <a:noFill/>
            <a:miter lim="800000"/>
            <a:headEnd/>
            <a:tailEnd/>
          </a:ln>
        </p:spPr>
        <p:txBody>
          <a:bodyPr wrap="square" lIns="0" rIns="0" rtlCol="0">
            <a:spAutoFit/>
          </a:bodyPr>
          <a:lstStyle/>
          <a:p>
            <a:pPr marL="0" marR="0" lvl="0" indent="0" defTabSz="457200" rtl="0" eaLnBrk="1" fontAlgn="auto" latinLnBrk="0" hangingPunct="1">
              <a:lnSpc>
                <a:spcPts val="800"/>
              </a:lnSpc>
              <a:spcBef>
                <a:spcPct val="20000"/>
              </a:spcBef>
              <a:spcAft>
                <a:spcPts val="0"/>
              </a:spcAft>
              <a:buClr>
                <a:srgbClr val="E60000"/>
              </a:buClr>
              <a:buSzTx/>
              <a:buFont typeface="Osaka" charset="-128"/>
              <a:buNone/>
              <a:tabLst/>
              <a:defRPr/>
            </a:pPr>
            <a:r>
              <a:rPr kumimoji="0" lang="ja-JP" altLang="en-US" sz="100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改正後の期限</a:t>
            </a:r>
            <a:endParaRPr kumimoji="0" lang="en-US" altLang="ja-JP" sz="1000"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a:p>
            <a:pPr marL="0" marR="0" lvl="0" indent="0" defTabSz="457200" rtl="0" eaLnBrk="1" fontAlgn="auto" latinLnBrk="0" hangingPunct="1">
              <a:lnSpc>
                <a:spcPts val="800"/>
              </a:lnSpc>
              <a:spcBef>
                <a:spcPct val="20000"/>
              </a:spcBef>
              <a:spcAft>
                <a:spcPts val="0"/>
              </a:spcAft>
              <a:buClr>
                <a:srgbClr val="E60000"/>
              </a:buClr>
              <a:buSzTx/>
              <a:buFont typeface="Osaka" charset="-128"/>
              <a:buNone/>
              <a:tabLst/>
              <a:defRPr/>
            </a:pPr>
            <a:r>
              <a:rPr kumimoji="0" lang="en-US" altLang="ja-JP"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2026</a:t>
            </a:r>
            <a:r>
              <a:rPr kumimoji="0" lang="ja-JP" altLang="en-US"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rPr>
              <a:t>年</a:t>
            </a:r>
            <a:r>
              <a:rPr lang="en-US" altLang="ja-JP" sz="1000" b="1" kern="0" dirty="0">
                <a:solidFill>
                  <a:srgbClr val="FF0000"/>
                </a:solidFill>
                <a:latin typeface="メイリオ" panose="020B0604030504040204" pitchFamily="50" charset="-128"/>
                <a:ea typeface="メイリオ" panose="020B0604030504040204" pitchFamily="50" charset="-128"/>
              </a:rPr>
              <a:t>3</a:t>
            </a:r>
            <a:r>
              <a:rPr lang="ja-JP" altLang="en-US" sz="1000" b="1" kern="0" dirty="0">
                <a:solidFill>
                  <a:srgbClr val="FF0000"/>
                </a:solidFill>
                <a:latin typeface="メイリオ" panose="020B0604030504040204" pitchFamily="50" charset="-128"/>
                <a:ea typeface="メイリオ" panose="020B0604030504040204" pitchFamily="50" charset="-128"/>
              </a:rPr>
              <a:t>月末</a:t>
            </a:r>
            <a:endParaRPr kumimoji="0" lang="en-US" altLang="ja-JP" sz="10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08B37027-F30C-3F1A-8DD8-2D226A87D1E7}"/>
              </a:ext>
            </a:extLst>
          </p:cNvPr>
          <p:cNvSpPr txBox="1"/>
          <p:nvPr/>
        </p:nvSpPr>
        <p:spPr bwMode="auto">
          <a:xfrm>
            <a:off x="1813022" y="3692739"/>
            <a:ext cx="1005840" cy="246221"/>
          </a:xfrm>
          <a:prstGeom prst="rect">
            <a:avLst/>
          </a:prstGeom>
          <a:noFill/>
          <a:ln w="9525">
            <a:noFill/>
            <a:miter lim="800000"/>
            <a:headEnd/>
            <a:tailEnd/>
          </a:ln>
        </p:spPr>
        <p:txBody>
          <a:bodyPr wrap="square" lIns="0" rIns="0" rtlCol="0">
            <a:spAutoFit/>
          </a:bodyPr>
          <a:lstStyle/>
          <a:p>
            <a:pPr marL="0" marR="0" lvl="0" indent="0" algn="ctr" defTabSz="457200" rtl="0" eaLnBrk="1" fontAlgn="auto" latinLnBrk="0" hangingPunct="1">
              <a:lnSpc>
                <a:spcPct val="100000"/>
              </a:lnSpc>
              <a:spcBef>
                <a:spcPct val="20000"/>
              </a:spcBef>
              <a:spcAft>
                <a:spcPts val="0"/>
              </a:spcAft>
              <a:buClr>
                <a:srgbClr val="E60000"/>
              </a:buClr>
              <a:buSzTx/>
              <a:buFont typeface="Osaka" charset="-128"/>
              <a:buNone/>
              <a:tabLst/>
              <a:defRPr/>
            </a:pPr>
            <a:r>
              <a:rPr lang="ja-JP" altLang="en-US" sz="1000" b="1" kern="0" dirty="0">
                <a:latin typeface="メイリオ" panose="020B0604030504040204" pitchFamily="50" charset="-128"/>
                <a:ea typeface="メイリオ" panose="020B0604030504040204" pitchFamily="50" charset="-128"/>
              </a:rPr>
              <a:t>５年</a:t>
            </a:r>
            <a:endParaRPr kumimoji="0" lang="en-US" altLang="ja-JP" sz="10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9CD520A4-0FFD-028D-3B21-C3D30951C2B0}"/>
              </a:ext>
            </a:extLst>
          </p:cNvPr>
          <p:cNvSpPr txBox="1"/>
          <p:nvPr/>
        </p:nvSpPr>
        <p:spPr bwMode="auto">
          <a:xfrm>
            <a:off x="2872415" y="4111553"/>
            <a:ext cx="1005840" cy="246221"/>
          </a:xfrm>
          <a:prstGeom prst="rect">
            <a:avLst/>
          </a:prstGeom>
          <a:noFill/>
          <a:ln w="9525">
            <a:noFill/>
            <a:miter lim="800000"/>
            <a:headEnd/>
            <a:tailEnd/>
          </a:ln>
        </p:spPr>
        <p:txBody>
          <a:bodyPr wrap="square" lIns="0" rIns="0" rtlCol="0">
            <a:spAutoFit/>
          </a:bodyPr>
          <a:lstStyle/>
          <a:p>
            <a:pPr marL="0" marR="0" lvl="0" indent="0" algn="ctr" defTabSz="457200" rtl="0" eaLnBrk="1" fontAlgn="auto" latinLnBrk="0" hangingPunct="1">
              <a:lnSpc>
                <a:spcPct val="100000"/>
              </a:lnSpc>
              <a:spcBef>
                <a:spcPct val="20000"/>
              </a:spcBef>
              <a:spcAft>
                <a:spcPts val="0"/>
              </a:spcAft>
              <a:buClr>
                <a:srgbClr val="E60000"/>
              </a:buClr>
              <a:buSzTx/>
              <a:buFont typeface="Osaka" charset="-128"/>
              <a:buNone/>
              <a:tabLst/>
              <a:defRPr/>
            </a:pPr>
            <a:r>
              <a:rPr lang="en-US" altLang="ja-JP" sz="1000" b="1" kern="0" dirty="0">
                <a:latin typeface="メイリオ" panose="020B0604030504040204" pitchFamily="50" charset="-128"/>
                <a:ea typeface="メイリオ" panose="020B0604030504040204" pitchFamily="50" charset="-128"/>
              </a:rPr>
              <a:t>10</a:t>
            </a:r>
            <a:r>
              <a:rPr lang="ja-JP" altLang="en-US" sz="1000" b="1" kern="0" dirty="0">
                <a:latin typeface="メイリオ" panose="020B0604030504040204" pitchFamily="50" charset="-128"/>
                <a:ea typeface="メイリオ" panose="020B0604030504040204" pitchFamily="50" charset="-128"/>
              </a:rPr>
              <a:t>年</a:t>
            </a:r>
            <a:endParaRPr kumimoji="0" lang="en-US" altLang="ja-JP" sz="10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51" name="直線コネクタ 50">
            <a:extLst>
              <a:ext uri="{FF2B5EF4-FFF2-40B4-BE49-F238E27FC236}">
                <a16:creationId xmlns:a16="http://schemas.microsoft.com/office/drawing/2014/main" id="{9D44E063-B071-EEFB-68C6-71351D862642}"/>
              </a:ext>
            </a:extLst>
          </p:cNvPr>
          <p:cNvCxnSpPr>
            <a:cxnSpLocks/>
          </p:cNvCxnSpPr>
          <p:nvPr/>
        </p:nvCxnSpPr>
        <p:spPr>
          <a:xfrm flipV="1">
            <a:off x="2915481" y="3922524"/>
            <a:ext cx="220434" cy="318063"/>
          </a:xfrm>
          <a:prstGeom prst="line">
            <a:avLst/>
          </a:prstGeom>
          <a:ln>
            <a:solidFill>
              <a:schemeClr val="accent6">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53" name="二等辺三角形 52">
            <a:extLst>
              <a:ext uri="{FF2B5EF4-FFF2-40B4-BE49-F238E27FC236}">
                <a16:creationId xmlns:a16="http://schemas.microsoft.com/office/drawing/2014/main" id="{E613C4BC-F06B-014A-08DA-3813D84F9C95}"/>
              </a:ext>
            </a:extLst>
          </p:cNvPr>
          <p:cNvSpPr/>
          <p:nvPr/>
        </p:nvSpPr>
        <p:spPr>
          <a:xfrm rot="5400000">
            <a:off x="3688864" y="3568837"/>
            <a:ext cx="144000" cy="720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1F414319-1C80-F6DB-0280-FDC04500D691}"/>
              </a:ext>
            </a:extLst>
          </p:cNvPr>
          <p:cNvCxnSpPr>
            <a:cxnSpLocks/>
          </p:cNvCxnSpPr>
          <p:nvPr/>
        </p:nvCxnSpPr>
        <p:spPr>
          <a:xfrm>
            <a:off x="1810402" y="3792416"/>
            <a:ext cx="0" cy="441413"/>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059D7611-7B8F-A77B-307E-EE6039B47D94}"/>
              </a:ext>
            </a:extLst>
          </p:cNvPr>
          <p:cNvCxnSpPr>
            <a:cxnSpLocks/>
          </p:cNvCxnSpPr>
          <p:nvPr/>
        </p:nvCxnSpPr>
        <p:spPr>
          <a:xfrm>
            <a:off x="4939454" y="3794455"/>
            <a:ext cx="0" cy="441413"/>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C72A2BA6-3F03-BC8C-01B5-5B2EF0F67694}"/>
              </a:ext>
            </a:extLst>
          </p:cNvPr>
          <p:cNvSpPr/>
          <p:nvPr/>
        </p:nvSpPr>
        <p:spPr>
          <a:xfrm>
            <a:off x="5508897" y="3221875"/>
            <a:ext cx="1978654" cy="93147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1" lang="ja-JP" altLang="en-US" sz="1000" b="1" dirty="0">
                <a:solidFill>
                  <a:schemeClr val="tx1"/>
                </a:solidFill>
              </a:rPr>
              <a:t>事業承継税制（特例措置）とは</a:t>
            </a:r>
            <a:endParaRPr kumimoji="1" lang="en-US" altLang="ja-JP" sz="1000" b="1" dirty="0">
              <a:solidFill>
                <a:schemeClr val="tx1"/>
              </a:solidFill>
            </a:endParaRPr>
          </a:p>
          <a:p>
            <a:pPr algn="just"/>
            <a:r>
              <a:rPr kumimoji="1" lang="ja-JP" altLang="en-US" sz="1000" dirty="0">
                <a:solidFill>
                  <a:schemeClr val="tx1"/>
                </a:solidFill>
              </a:rPr>
              <a:t>先代から自社株を贈与・相続するときの税負担が</a:t>
            </a:r>
            <a:r>
              <a:rPr kumimoji="1" lang="en-US" altLang="ja-JP" sz="1000" dirty="0">
                <a:solidFill>
                  <a:schemeClr val="tx1"/>
                </a:solidFill>
                <a:latin typeface="+mn-ea"/>
              </a:rPr>
              <a:t>100%</a:t>
            </a:r>
            <a:r>
              <a:rPr kumimoji="1" lang="ja-JP" altLang="en-US" sz="1000" dirty="0">
                <a:solidFill>
                  <a:schemeClr val="tx1"/>
                </a:solidFill>
              </a:rPr>
              <a:t>猶予（一定要件を満たすと免除）される制度。</a:t>
            </a:r>
            <a:r>
              <a:rPr kumimoji="1" lang="en-US" altLang="ja-JP" sz="1000" dirty="0">
                <a:solidFill>
                  <a:schemeClr val="tx1"/>
                </a:solidFill>
                <a:latin typeface="+mn-ea"/>
              </a:rPr>
              <a:t>10</a:t>
            </a:r>
            <a:r>
              <a:rPr kumimoji="1" lang="ja-JP" altLang="en-US" sz="1000" dirty="0">
                <a:solidFill>
                  <a:schemeClr val="tx1"/>
                </a:solidFill>
                <a:latin typeface="+mn-ea"/>
              </a:rPr>
              <a:t>年間</a:t>
            </a:r>
            <a:r>
              <a:rPr kumimoji="1" lang="ja-JP" altLang="en-US" sz="1000" dirty="0">
                <a:solidFill>
                  <a:schemeClr val="tx1"/>
                </a:solidFill>
              </a:rPr>
              <a:t>の時限措置</a:t>
            </a:r>
          </a:p>
        </p:txBody>
      </p:sp>
      <p:sp>
        <p:nvSpPr>
          <p:cNvPr id="61" name="正方形/長方形 60">
            <a:extLst>
              <a:ext uri="{FF2B5EF4-FFF2-40B4-BE49-F238E27FC236}">
                <a16:creationId xmlns:a16="http://schemas.microsoft.com/office/drawing/2014/main" id="{070E306B-DB00-B732-8984-E12FECEE7C6F}"/>
              </a:ext>
            </a:extLst>
          </p:cNvPr>
          <p:cNvSpPr/>
          <p:nvPr/>
        </p:nvSpPr>
        <p:spPr>
          <a:xfrm>
            <a:off x="5507033" y="4279797"/>
            <a:ext cx="1435414" cy="214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r>
              <a:rPr kumimoji="1" lang="ja-JP" altLang="en-US" sz="1000" dirty="0">
                <a:solidFill>
                  <a:schemeClr val="tx1"/>
                </a:solidFill>
                <a:latin typeface="+mn-ea"/>
              </a:rPr>
              <a:t>制度の紹介チラシ ▶</a:t>
            </a:r>
            <a:endParaRPr kumimoji="1" lang="en-US" altLang="ja-JP" sz="1000" dirty="0">
              <a:solidFill>
                <a:schemeClr val="tx1"/>
              </a:solidFill>
              <a:latin typeface="+mn-ea"/>
            </a:endParaRPr>
          </a:p>
        </p:txBody>
      </p:sp>
      <p:sp>
        <p:nvSpPr>
          <p:cNvPr id="93" name="吹き出し: 角を丸めた四角形 92">
            <a:extLst>
              <a:ext uri="{FF2B5EF4-FFF2-40B4-BE49-F238E27FC236}">
                <a16:creationId xmlns:a16="http://schemas.microsoft.com/office/drawing/2014/main" id="{71B43839-04BD-046E-C7AC-0D7EA9EFD747}"/>
              </a:ext>
            </a:extLst>
          </p:cNvPr>
          <p:cNvSpPr/>
          <p:nvPr/>
        </p:nvSpPr>
        <p:spPr>
          <a:xfrm>
            <a:off x="4780161" y="3359623"/>
            <a:ext cx="493084" cy="218698"/>
          </a:xfrm>
          <a:prstGeom prst="wedgeRoundRectCallout">
            <a:avLst>
              <a:gd name="adj1" fmla="val -68141"/>
              <a:gd name="adj2" fmla="val 44419"/>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延長</a:t>
            </a:r>
          </a:p>
        </p:txBody>
      </p:sp>
      <p:sp>
        <p:nvSpPr>
          <p:cNvPr id="96" name="角丸四角形 104">
            <a:extLst>
              <a:ext uri="{FF2B5EF4-FFF2-40B4-BE49-F238E27FC236}">
                <a16:creationId xmlns:a16="http://schemas.microsoft.com/office/drawing/2014/main" id="{0FB36495-C276-B3A3-5757-2F13C8A733A2}"/>
              </a:ext>
            </a:extLst>
          </p:cNvPr>
          <p:cNvSpPr/>
          <p:nvPr/>
        </p:nvSpPr>
        <p:spPr>
          <a:xfrm>
            <a:off x="44450" y="6931337"/>
            <a:ext cx="7452000" cy="288000"/>
          </a:xfrm>
          <a:prstGeom prst="roundRect">
            <a:avLst>
              <a:gd name="adj" fmla="val 0"/>
            </a:avLst>
          </a:prstGeom>
          <a:solidFill>
            <a:schemeClr val="accent6">
              <a:lumMod val="20000"/>
              <a:lumOff val="80000"/>
            </a:schemeClr>
          </a:solidFill>
          <a:ln w="12700">
            <a:solidFill>
              <a:schemeClr val="accent6">
                <a:lumMod val="50000"/>
              </a:schemeClr>
            </a:solidFill>
          </a:ln>
        </p:spPr>
        <p:style>
          <a:lnRef idx="1">
            <a:schemeClr val="accent2"/>
          </a:lnRef>
          <a:fillRef idx="3">
            <a:schemeClr val="accent2"/>
          </a:fillRef>
          <a:effectRef idx="2">
            <a:schemeClr val="accent2"/>
          </a:effectRef>
          <a:fontRef idx="minor">
            <a:schemeClr val="lt1"/>
          </a:fontRef>
        </p:style>
        <p:txBody>
          <a:bodyPr tIns="18000" bIns="0" anchor="t" anchorCtr="0"/>
          <a:lstStyle/>
          <a:p>
            <a:pPr>
              <a:defRPr/>
            </a:pPr>
            <a:r>
              <a:rPr lang="en-US" altLang="ja-JP" sz="1600" b="1" dirty="0">
                <a:solidFill>
                  <a:schemeClr val="accent6">
                    <a:lumMod val="50000"/>
                  </a:schemeClr>
                </a:solidFill>
                <a:latin typeface="Meiryo UI" panose="020B0604030504040204" pitchFamily="50" charset="-128"/>
                <a:ea typeface="Meiryo UI" panose="020B0604030504040204" pitchFamily="50" charset="-128"/>
              </a:rPr>
              <a:t>Ⅱ</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．中小企業の自己変革への挑戦を後押しする税制</a:t>
            </a:r>
          </a:p>
        </p:txBody>
      </p:sp>
      <p:graphicFrame>
        <p:nvGraphicFramePr>
          <p:cNvPr id="97" name="表 6">
            <a:extLst>
              <a:ext uri="{FF2B5EF4-FFF2-40B4-BE49-F238E27FC236}">
                <a16:creationId xmlns:a16="http://schemas.microsoft.com/office/drawing/2014/main" id="{A6A4BB57-E5B2-34A4-CF68-E7317A8DCA07}"/>
              </a:ext>
            </a:extLst>
          </p:cNvPr>
          <p:cNvGraphicFramePr>
            <a:graphicFrameLocks noGrp="1"/>
          </p:cNvGraphicFramePr>
          <p:nvPr>
            <p:extLst>
              <p:ext uri="{D42A27DB-BD31-4B8C-83A1-F6EECF244321}">
                <p14:modId xmlns:p14="http://schemas.microsoft.com/office/powerpoint/2010/main" val="928941485"/>
              </p:ext>
            </p:extLst>
          </p:nvPr>
        </p:nvGraphicFramePr>
        <p:xfrm>
          <a:off x="3445715" y="7521768"/>
          <a:ext cx="3986156" cy="2202720"/>
        </p:xfrm>
        <a:graphic>
          <a:graphicData uri="http://schemas.openxmlformats.org/drawingml/2006/table">
            <a:tbl>
              <a:tblPr firstRow="1" bandRow="1">
                <a:tableStyleId>{5940675A-B579-460E-94D1-54222C63F5DA}</a:tableStyleId>
              </a:tblPr>
              <a:tblGrid>
                <a:gridCol w="944581">
                  <a:extLst>
                    <a:ext uri="{9D8B030D-6E8A-4147-A177-3AD203B41FA5}">
                      <a16:colId xmlns:a16="http://schemas.microsoft.com/office/drawing/2014/main" val="2862545597"/>
                    </a:ext>
                  </a:extLst>
                </a:gridCol>
                <a:gridCol w="1590296">
                  <a:extLst>
                    <a:ext uri="{9D8B030D-6E8A-4147-A177-3AD203B41FA5}">
                      <a16:colId xmlns:a16="http://schemas.microsoft.com/office/drawing/2014/main" val="2662005286"/>
                    </a:ext>
                  </a:extLst>
                </a:gridCol>
                <a:gridCol w="1451279">
                  <a:extLst>
                    <a:ext uri="{9D8B030D-6E8A-4147-A177-3AD203B41FA5}">
                      <a16:colId xmlns:a16="http://schemas.microsoft.com/office/drawing/2014/main" val="998789750"/>
                    </a:ext>
                  </a:extLst>
                </a:gridCol>
              </a:tblGrid>
              <a:tr h="0">
                <a:tc rowSpan="2">
                  <a:txBody>
                    <a:bodyPr/>
                    <a:lstStyle/>
                    <a:p>
                      <a:endParaRPr kumimoji="1" lang="ja-JP" altLang="en-US" sz="1000" b="1" dirty="0">
                        <a:solidFill>
                          <a:schemeClr val="bg1"/>
                        </a:solidFill>
                        <a:latin typeface="メイリオ" panose="020B0604030504040204" pitchFamily="50" charset="-128"/>
                        <a:ea typeface="メイリオ" panose="020B0604030504040204" pitchFamily="50" charset="-128"/>
                      </a:endParaRP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lnTlToBr w="6350" cap="flat" cmpd="sng" algn="ctr">
                      <a:solidFill>
                        <a:schemeClr val="tx1">
                          <a:lumMod val="65000"/>
                          <a:lumOff val="35000"/>
                        </a:schemeClr>
                      </a:solidFill>
                      <a:prstDash val="solid"/>
                      <a:round/>
                      <a:headEnd type="none" w="med" len="med"/>
                      <a:tailEnd type="none" w="med" len="med"/>
                    </a:lnTlToBr>
                    <a:solidFill>
                      <a:schemeClr val="accent5">
                        <a:lumMod val="75000"/>
                      </a:schemeClr>
                    </a:solidFill>
                  </a:tcPr>
                </a:tc>
                <a:tc gridSpan="2">
                  <a:txBody>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中小企業（資本金１億円以下）</a:t>
                      </a: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75000"/>
                      </a:schemeClr>
                    </a:solidFill>
                  </a:tcPr>
                </a:tc>
                <a:tc hMerge="1">
                  <a:txBody>
                    <a:bodyPr/>
                    <a:lstStyle/>
                    <a:p>
                      <a:endParaRPr kumimoji="1" lang="ja-JP" altLang="en-US" sz="1400" dirty="0"/>
                    </a:p>
                  </a:txBody>
                  <a:tcPr anchor="ctr"/>
                </a:tc>
                <a:extLst>
                  <a:ext uri="{0D108BD9-81ED-4DB2-BD59-A6C34878D82A}">
                    <a16:rowId xmlns:a16="http://schemas.microsoft.com/office/drawing/2014/main" val="1252352428"/>
                  </a:ext>
                </a:extLst>
              </a:tr>
              <a:tr h="158327">
                <a:tc vMerge="1">
                  <a:txBody>
                    <a:bodyPr/>
                    <a:lstStyle/>
                    <a:p>
                      <a:endParaRPr kumimoji="1" lang="ja-JP" altLang="en-US" sz="1200" dirty="0">
                        <a:latin typeface="+mn-ea"/>
                        <a:ea typeface="+mn-ea"/>
                      </a:endParaRPr>
                    </a:p>
                  </a:txBody>
                  <a:tcPr marL="36000" marR="0" marT="0" marB="0" anchor="ctr">
                    <a:solidFill>
                      <a:schemeClr val="accent6">
                        <a:lumMod val="20000"/>
                        <a:lumOff val="80000"/>
                      </a:schemeClr>
                    </a:solidFill>
                  </a:tcPr>
                </a:tc>
                <a:tc>
                  <a:txBody>
                    <a:bodyPr/>
                    <a:lstStyle/>
                    <a:p>
                      <a:pPr algn="ctr"/>
                      <a:r>
                        <a:rPr kumimoji="1" lang="ja-JP" altLang="en-US" sz="1000" dirty="0">
                          <a:latin typeface="メイリオ" panose="020B0604030504040204" pitchFamily="50" charset="-128"/>
                          <a:ea typeface="メイリオ" panose="020B0604030504040204" pitchFamily="50" charset="-128"/>
                        </a:rPr>
                        <a:t>要件</a:t>
                      </a:r>
                    </a:p>
                  </a:txBody>
                  <a:tcPr marL="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000" dirty="0">
                          <a:latin typeface="メイリオ" panose="020B0604030504040204" pitchFamily="50" charset="-128"/>
                          <a:ea typeface="メイリオ" panose="020B0604030504040204" pitchFamily="50" charset="-128"/>
                        </a:rPr>
                        <a:t>控除率</a:t>
                      </a:r>
                      <a:r>
                        <a:rPr kumimoji="1" lang="ja-JP" altLang="en-US" sz="1000" b="1" dirty="0">
                          <a:solidFill>
                            <a:srgbClr val="FF0000"/>
                          </a:solidFill>
                          <a:latin typeface="メイリオ" panose="020B0604030504040204" pitchFamily="50" charset="-128"/>
                          <a:ea typeface="メイリオ" panose="020B0604030504040204" pitchFamily="50" charset="-128"/>
                        </a:rPr>
                        <a:t>（最大</a:t>
                      </a:r>
                      <a:r>
                        <a:rPr kumimoji="1" lang="en-US" altLang="ja-JP" sz="1000" b="1" dirty="0">
                          <a:solidFill>
                            <a:srgbClr val="FF0000"/>
                          </a:solidFill>
                          <a:latin typeface="メイリオ" panose="020B0604030504040204" pitchFamily="50" charset="-128"/>
                          <a:ea typeface="メイリオ" panose="020B0604030504040204" pitchFamily="50" charset="-128"/>
                        </a:rPr>
                        <a:t>45</a:t>
                      </a:r>
                      <a:r>
                        <a:rPr kumimoji="1" lang="ja-JP" altLang="en-US" sz="1000" b="1" dirty="0">
                          <a:solidFill>
                            <a:srgbClr val="FF0000"/>
                          </a:solidFill>
                          <a:latin typeface="メイリオ" panose="020B0604030504040204" pitchFamily="50" charset="-128"/>
                          <a:ea typeface="メイリオ" panose="020B0604030504040204" pitchFamily="50" charset="-128"/>
                        </a:rPr>
                        <a:t>％）</a:t>
                      </a:r>
                    </a:p>
                  </a:txBody>
                  <a:tcPr marL="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4061892"/>
                  </a:ext>
                </a:extLst>
              </a:tr>
              <a:tr h="219222">
                <a:tc>
                  <a:txBody>
                    <a:bodyPr/>
                    <a:lstStyle/>
                    <a:p>
                      <a:pPr algn="ctr"/>
                      <a:r>
                        <a:rPr kumimoji="1" lang="ja-JP" altLang="en-US" sz="1000" dirty="0">
                          <a:latin typeface="メイリオ" panose="020B0604030504040204" pitchFamily="50" charset="-128"/>
                          <a:ea typeface="メイリオ" panose="020B0604030504040204" pitchFamily="50" charset="-128"/>
                        </a:rPr>
                        <a:t>基本</a:t>
                      </a: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000" b="1" u="sng" dirty="0">
                          <a:latin typeface="メイリオ" panose="020B0604030504040204" pitchFamily="50" charset="-128"/>
                          <a:ea typeface="メイリオ" panose="020B0604030504040204" pitchFamily="50" charset="-128"/>
                        </a:rPr>
                        <a:t>雇用者全体</a:t>
                      </a:r>
                      <a:r>
                        <a:rPr kumimoji="1" lang="ja-JP" altLang="en-US" sz="1000" dirty="0">
                          <a:latin typeface="メイリオ" panose="020B0604030504040204" pitchFamily="50" charset="-128"/>
                          <a:ea typeface="メイリオ" panose="020B0604030504040204" pitchFamily="50" charset="-128"/>
                        </a:rPr>
                        <a:t>の</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給与総額増加率</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b="1" dirty="0">
                          <a:latin typeface="メイリオ" panose="020B0604030504040204" pitchFamily="50" charset="-128"/>
                          <a:ea typeface="メイリオ" panose="020B0604030504040204" pitchFamily="50" charset="-128"/>
                        </a:rPr>
                        <a:t>＋</a:t>
                      </a:r>
                      <a:r>
                        <a:rPr kumimoji="1" lang="en-US" altLang="ja-JP" sz="1000" b="1" dirty="0">
                          <a:latin typeface="メイリオ" panose="020B0604030504040204" pitchFamily="50" charset="-128"/>
                          <a:ea typeface="メイリオ" panose="020B0604030504040204" pitchFamily="50" charset="-128"/>
                        </a:rPr>
                        <a:t>1.5</a:t>
                      </a:r>
                      <a:r>
                        <a:rPr kumimoji="1" lang="ja-JP" altLang="en-US" sz="1000" b="1" dirty="0">
                          <a:latin typeface="メイリオ" panose="020B0604030504040204" pitchFamily="50" charset="-128"/>
                          <a:ea typeface="メイリオ" panose="020B0604030504040204" pitchFamily="50" charset="-128"/>
                        </a:rPr>
                        <a:t>％以上</a:t>
                      </a: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000" dirty="0">
                          <a:latin typeface="メイリオ" panose="020B0604030504040204" pitchFamily="50" charset="-128"/>
                          <a:ea typeface="メイリオ" panose="020B0604030504040204" pitchFamily="50" charset="-128"/>
                        </a:rPr>
                        <a:t>給与増加額</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a:t>
                      </a:r>
                      <a:r>
                        <a:rPr kumimoji="1" lang="en-US" altLang="ja-JP" sz="1000" b="1" dirty="0">
                          <a:latin typeface="メイリオ" panose="020B0604030504040204" pitchFamily="50" charset="-128"/>
                          <a:ea typeface="メイリオ" panose="020B0604030504040204" pitchFamily="50" charset="-128"/>
                        </a:rPr>
                        <a:t>15%</a:t>
                      </a:r>
                      <a:endParaRPr kumimoji="1" lang="ja-JP" altLang="en-US" sz="1000" b="1" dirty="0">
                        <a:latin typeface="メイリオ" panose="020B0604030504040204" pitchFamily="50" charset="-128"/>
                        <a:ea typeface="メイリオ" panose="020B0604030504040204" pitchFamily="50" charset="-128"/>
                      </a:endParaRP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652109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メイリオ" panose="020B0604030504040204" pitchFamily="50" charset="-128"/>
                          <a:ea typeface="メイリオ" panose="020B0604030504040204" pitchFamily="50" charset="-128"/>
                          <a:cs typeface="+mn-cs"/>
                        </a:rPr>
                        <a:t>繰越控除措置</a:t>
                      </a:r>
                      <a:endParaRPr kumimoji="1" lang="en-US" altLang="ja-JP" sz="1000" b="0" kern="1200" dirty="0">
                        <a:solidFill>
                          <a:schemeClr val="tx1"/>
                        </a:solidFill>
                        <a:latin typeface="メイリオ" panose="020B0604030504040204" pitchFamily="50" charset="-128"/>
                        <a:ea typeface="メイリオ" panose="020B0604030504040204" pitchFamily="50" charset="-128"/>
                        <a:cs typeface="+mn-cs"/>
                      </a:endParaRP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000" b="1" kern="1200" dirty="0">
                          <a:solidFill>
                            <a:srgbClr val="FF0000"/>
                          </a:solidFill>
                          <a:latin typeface="メイリオ" panose="020B0604030504040204" pitchFamily="50" charset="-128"/>
                          <a:ea typeface="メイリオ" panose="020B0604030504040204" pitchFamily="50" charset="-128"/>
                          <a:cs typeface="+mn-cs"/>
                        </a:rPr>
                        <a:t>繰越期間５年</a:t>
                      </a: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173213720"/>
                  </a:ext>
                </a:extLst>
              </a:tr>
              <a:tr h="158327">
                <a:tc>
                  <a:txBody>
                    <a:bodyPr/>
                    <a:lstStyle/>
                    <a:p>
                      <a:pPr algn="ctr"/>
                      <a:r>
                        <a:rPr kumimoji="1" lang="ja-JP" altLang="en-US" sz="1000" dirty="0">
                          <a:latin typeface="メイリオ" panose="020B0604030504040204" pitchFamily="50" charset="-128"/>
                          <a:ea typeface="メイリオ" panose="020B0604030504040204" pitchFamily="50" charset="-128"/>
                        </a:rPr>
                        <a:t>上乗せ①</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（賃上げ）</a:t>
                      </a: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1000" dirty="0">
                          <a:latin typeface="メイリオ" panose="020B0604030504040204" pitchFamily="50" charset="-128"/>
                          <a:ea typeface="メイリオ" panose="020B0604030504040204" pitchFamily="50" charset="-128"/>
                        </a:rPr>
                        <a:t>対前年度</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b="1" dirty="0">
                          <a:latin typeface="メイリオ" panose="020B0604030504040204" pitchFamily="50" charset="-128"/>
                          <a:ea typeface="メイリオ" panose="020B0604030504040204" pitchFamily="50" charset="-128"/>
                        </a:rPr>
                        <a:t>＋</a:t>
                      </a:r>
                      <a:r>
                        <a:rPr kumimoji="1" lang="en-US" altLang="ja-JP" sz="1000" b="1" dirty="0">
                          <a:latin typeface="メイリオ" panose="020B0604030504040204" pitchFamily="50" charset="-128"/>
                          <a:ea typeface="メイリオ" panose="020B0604030504040204" pitchFamily="50" charset="-128"/>
                        </a:rPr>
                        <a:t>2.5</a:t>
                      </a:r>
                      <a:r>
                        <a:rPr kumimoji="1" lang="ja-JP" altLang="en-US" sz="1000" b="1" dirty="0">
                          <a:latin typeface="メイリオ" panose="020B0604030504040204" pitchFamily="50" charset="-128"/>
                          <a:ea typeface="メイリオ" panose="020B0604030504040204" pitchFamily="50" charset="-128"/>
                        </a:rPr>
                        <a:t>％以上</a:t>
                      </a:r>
                      <a:endParaRPr kumimoji="1" lang="en-US" altLang="ja-JP" sz="1000" b="1" dirty="0">
                        <a:latin typeface="メイリオ" panose="020B0604030504040204" pitchFamily="50" charset="-128"/>
                        <a:ea typeface="メイリオ" panose="020B0604030504040204" pitchFamily="50" charset="-128"/>
                      </a:endParaRP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000" b="1" dirty="0">
                          <a:latin typeface="メイリオ" panose="020B0604030504040204" pitchFamily="50" charset="-128"/>
                          <a:ea typeface="メイリオ" panose="020B0604030504040204" pitchFamily="50" charset="-128"/>
                        </a:rPr>
                        <a:t>＋</a:t>
                      </a:r>
                      <a:r>
                        <a:rPr kumimoji="1" lang="en-US" altLang="ja-JP" sz="1000" b="1" dirty="0">
                          <a:latin typeface="メイリオ" panose="020B0604030504040204" pitchFamily="50" charset="-128"/>
                          <a:ea typeface="メイリオ" panose="020B0604030504040204" pitchFamily="50" charset="-128"/>
                        </a:rPr>
                        <a:t>15</a:t>
                      </a:r>
                      <a:r>
                        <a:rPr kumimoji="1" lang="ja-JP" altLang="en-US" sz="1000" b="1" dirty="0">
                          <a:latin typeface="メイリオ" panose="020B0604030504040204" pitchFamily="50" charset="-128"/>
                          <a:ea typeface="メイリオ" panose="020B0604030504040204" pitchFamily="50" charset="-128"/>
                        </a:rPr>
                        <a:t>％</a:t>
                      </a: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46625581"/>
                  </a:ext>
                </a:extLst>
              </a:tr>
              <a:tr h="158327">
                <a:tc>
                  <a:txBody>
                    <a:bodyPr/>
                    <a:lstStyle/>
                    <a:p>
                      <a:pPr algn="ctr"/>
                      <a:r>
                        <a:rPr kumimoji="1" lang="ja-JP" altLang="en-US" sz="1000" dirty="0">
                          <a:latin typeface="メイリオ" panose="020B0604030504040204" pitchFamily="50" charset="-128"/>
                          <a:ea typeface="メイリオ" panose="020B0604030504040204" pitchFamily="50" charset="-128"/>
                        </a:rPr>
                        <a:t>上乗せ②</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（教育訓練費）</a:t>
                      </a: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対前年度</a:t>
                      </a:r>
                      <a:endParaRPr kumimoji="1" lang="en-US" altLang="ja-JP" sz="1000"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rgbClr val="FF0000"/>
                          </a:solidFill>
                          <a:latin typeface="メイリオ" panose="020B0604030504040204" pitchFamily="50" charset="-128"/>
                          <a:ea typeface="メイリオ" panose="020B0604030504040204" pitchFamily="50" charset="-128"/>
                          <a:cs typeface="+mn-cs"/>
                        </a:rPr>
                        <a:t>+5</a:t>
                      </a:r>
                      <a:r>
                        <a:rPr kumimoji="1" lang="ja-JP" altLang="en-US" sz="1000" b="1" kern="1200" dirty="0">
                          <a:solidFill>
                            <a:srgbClr val="FF0000"/>
                          </a:solidFill>
                          <a:latin typeface="メイリオ" panose="020B0604030504040204" pitchFamily="50" charset="-128"/>
                          <a:ea typeface="メイリオ" panose="020B0604030504040204" pitchFamily="50" charset="-128"/>
                          <a:cs typeface="+mn-cs"/>
                        </a:rPr>
                        <a:t>％以上</a:t>
                      </a:r>
                      <a:endParaRPr kumimoji="1" lang="en-US" altLang="ja-JP" sz="8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kern="1200" dirty="0">
                          <a:solidFill>
                            <a:schemeClr val="tx1"/>
                          </a:solidFill>
                          <a:latin typeface="メイリオ" panose="020B0604030504040204" pitchFamily="50" charset="-128"/>
                          <a:ea typeface="メイリオ" panose="020B0604030504040204" pitchFamily="50" charset="-128"/>
                          <a:cs typeface="+mn-cs"/>
                        </a:rPr>
                        <a:t>（現行</a:t>
                      </a: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+10%</a:t>
                      </a:r>
                      <a:r>
                        <a:rPr kumimoji="1" lang="ja-JP" altLang="en-US" sz="800" b="0" kern="1200" dirty="0">
                          <a:solidFill>
                            <a:schemeClr val="tx1"/>
                          </a:solidFill>
                          <a:latin typeface="メイリオ" panose="020B0604030504040204" pitchFamily="50" charset="-128"/>
                          <a:ea typeface="メイリオ" panose="020B0604030504040204" pitchFamily="50" charset="-128"/>
                          <a:cs typeface="+mn-cs"/>
                        </a:rPr>
                        <a:t>以上）</a:t>
                      </a:r>
                      <a:endParaRPr kumimoji="1" lang="en-US" altLang="ja-JP"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noFill/>
                  </a:tcPr>
                </a:tc>
                <a:tc>
                  <a:txBody>
                    <a:bodyPr/>
                    <a:lstStyle/>
                    <a:p>
                      <a:pPr algn="ctr"/>
                      <a:r>
                        <a:rPr kumimoji="1" lang="ja-JP" altLang="en-US" sz="1000" b="1" dirty="0">
                          <a:latin typeface="メイリオ" panose="020B0604030504040204" pitchFamily="50" charset="-128"/>
                          <a:ea typeface="メイリオ" panose="020B0604030504040204" pitchFamily="50" charset="-128"/>
                        </a:rPr>
                        <a:t>＋</a:t>
                      </a:r>
                      <a:r>
                        <a:rPr kumimoji="1" lang="en-US" altLang="ja-JP" sz="1000" b="1" dirty="0">
                          <a:latin typeface="メイリオ" panose="020B0604030504040204" pitchFamily="50" charset="-128"/>
                          <a:ea typeface="メイリオ" panose="020B0604030504040204" pitchFamily="50" charset="-128"/>
                        </a:rPr>
                        <a:t>10</a:t>
                      </a:r>
                      <a:r>
                        <a:rPr kumimoji="1" lang="ja-JP" altLang="en-US" sz="1000" b="1" dirty="0">
                          <a:latin typeface="メイリオ" panose="020B0604030504040204" pitchFamily="50" charset="-128"/>
                          <a:ea typeface="メイリオ" panose="020B0604030504040204" pitchFamily="50" charset="-128"/>
                        </a:rPr>
                        <a:t>％</a:t>
                      </a: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45994380"/>
                  </a:ext>
                </a:extLst>
              </a:tr>
              <a:tr h="1361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メイリオ" panose="020B0604030504040204" pitchFamily="50" charset="-128"/>
                          <a:ea typeface="メイリオ" panose="020B0604030504040204" pitchFamily="50" charset="-128"/>
                          <a:cs typeface="+mn-cs"/>
                        </a:rPr>
                        <a:t>上乗せ③</a:t>
                      </a:r>
                      <a:endParaRPr kumimoji="1" lang="en-US" altLang="ja-JP" sz="10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メイリオ" panose="020B0604030504040204" pitchFamily="50" charset="-128"/>
                          <a:ea typeface="メイリオ" panose="020B0604030504040204" pitchFamily="50" charset="-128"/>
                          <a:cs typeface="+mn-cs"/>
                        </a:rPr>
                        <a:t>（両立支援等</a:t>
                      </a:r>
                      <a:r>
                        <a:rPr kumimoji="1" lang="ja-JP" altLang="en-US" sz="1000" b="0" dirty="0">
                          <a:solidFill>
                            <a:schemeClr val="tx1"/>
                          </a:solidFill>
                          <a:latin typeface="メイリオ" panose="020B0604030504040204" pitchFamily="50" charset="-128"/>
                          <a:ea typeface="メイリオ" panose="020B0604030504040204" pitchFamily="50" charset="-128"/>
                        </a:rPr>
                        <a:t>）</a:t>
                      </a:r>
                    </a:p>
                  </a:txBody>
                  <a:tcPr marL="36000" marR="0"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メイリオ" panose="020B0604030504040204" pitchFamily="50" charset="-128"/>
                          <a:ea typeface="メイリオ" panose="020B0604030504040204" pitchFamily="50" charset="-128"/>
                          <a:cs typeface="+mn-cs"/>
                        </a:rPr>
                        <a:t>「くるみん」または「えるぼし２段階目」</a:t>
                      </a:r>
                      <a:endParaRPr kumimoji="1" lang="en-US" altLang="ja-JP" sz="10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メイリオ" panose="020B0604030504040204" pitchFamily="50" charset="-128"/>
                          <a:ea typeface="メイリオ" panose="020B0604030504040204" pitchFamily="50" charset="-128"/>
                          <a:cs typeface="+mn-cs"/>
                        </a:rPr>
                        <a:t>の認定を受けた企業は</a:t>
                      </a:r>
                      <a:r>
                        <a:rPr kumimoji="1" lang="ja-JP" altLang="en-US" sz="1000" b="1" kern="1200" dirty="0">
                          <a:solidFill>
                            <a:srgbClr val="FF0000"/>
                          </a:solidFill>
                          <a:latin typeface="メイリオ" panose="020B0604030504040204" pitchFamily="50" charset="-128"/>
                          <a:ea typeface="メイリオ" panose="020B0604030504040204" pitchFamily="50" charset="-128"/>
                          <a:cs typeface="+mn-cs"/>
                        </a:rPr>
                        <a:t>＋</a:t>
                      </a:r>
                      <a:r>
                        <a:rPr kumimoji="1" lang="en-US" altLang="ja-JP" sz="1000" b="1" kern="1200" dirty="0">
                          <a:solidFill>
                            <a:srgbClr val="FF0000"/>
                          </a:solidFill>
                          <a:latin typeface="メイリオ" panose="020B0604030504040204" pitchFamily="50" charset="-128"/>
                          <a:ea typeface="メイリオ" panose="020B0604030504040204" pitchFamily="50" charset="-128"/>
                          <a:cs typeface="+mn-cs"/>
                        </a:rPr>
                        <a:t>5</a:t>
                      </a:r>
                      <a:r>
                        <a:rPr kumimoji="1" lang="ja-JP" altLang="en-US" sz="1000" b="1" kern="1200" dirty="0">
                          <a:solidFill>
                            <a:srgbClr val="FF0000"/>
                          </a:solidFill>
                          <a:latin typeface="メイリオ" panose="020B0604030504040204" pitchFamily="50" charset="-128"/>
                          <a:ea typeface="メイリオ" panose="020B0604030504040204" pitchFamily="50" charset="-128"/>
                          <a:cs typeface="+mn-cs"/>
                        </a:rPr>
                        <a:t>％上乗せ</a:t>
                      </a:r>
                      <a:endParaRPr kumimoji="1" lang="en-US" altLang="ja-JP" sz="1000" b="1" kern="1200" dirty="0">
                        <a:solidFill>
                          <a:srgbClr val="FF0000"/>
                        </a:solidFill>
                        <a:latin typeface="メイリオ" panose="020B0604030504040204" pitchFamily="50" charset="-128"/>
                        <a:ea typeface="メイリオ" panose="020B0604030504040204" pitchFamily="50" charset="-128"/>
                        <a:cs typeface="+mn-cs"/>
                      </a:endParaRPr>
                    </a:p>
                  </a:txBody>
                  <a:tcPr marT="36000" marB="0" anchor="ctr">
                    <a:lnL w="6350" cap="flat" cmpd="sng" algn="ctr">
                      <a:solidFill>
                        <a:schemeClr val="tx1">
                          <a:lumMod val="65000"/>
                          <a:lumOff val="35000"/>
                        </a:schemeClr>
                      </a:solidFill>
                      <a:prstDash val="solid"/>
                      <a:round/>
                      <a:headEnd type="none" w="med" len="med"/>
                      <a:tailEnd type="none" w="med" len="med"/>
                    </a:lnL>
                    <a:lnR w="6350" cap="flat" cmpd="sng" algn="ctr">
                      <a:solidFill>
                        <a:schemeClr val="tx1">
                          <a:lumMod val="65000"/>
                          <a:lumOff val="35000"/>
                        </a:schemeClr>
                      </a:solidFill>
                      <a:prstDash val="solid"/>
                      <a:round/>
                      <a:headEnd type="none" w="med" len="med"/>
                      <a:tailEnd type="none" w="med" len="med"/>
                    </a:lnR>
                    <a:lnT w="6350" cap="flat" cmpd="sng" algn="ctr">
                      <a:solidFill>
                        <a:schemeClr val="tx1">
                          <a:lumMod val="65000"/>
                          <a:lumOff val="35000"/>
                        </a:schemeClr>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20196363"/>
                  </a:ext>
                </a:extLst>
              </a:tr>
            </a:tbl>
          </a:graphicData>
        </a:graphic>
      </p:graphicFrame>
      <p:sp>
        <p:nvSpPr>
          <p:cNvPr id="98" name="矢印: 五方向 97">
            <a:extLst>
              <a:ext uri="{FF2B5EF4-FFF2-40B4-BE49-F238E27FC236}">
                <a16:creationId xmlns:a16="http://schemas.microsoft.com/office/drawing/2014/main" id="{7BDB5045-3B77-891C-54C9-86515DF0E9B4}"/>
              </a:ext>
            </a:extLst>
          </p:cNvPr>
          <p:cNvSpPr/>
          <p:nvPr/>
        </p:nvSpPr>
        <p:spPr>
          <a:xfrm>
            <a:off x="6686191" y="10474100"/>
            <a:ext cx="870857" cy="217714"/>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裏面に続く</a:t>
            </a:r>
          </a:p>
        </p:txBody>
      </p:sp>
      <p:sp>
        <p:nvSpPr>
          <p:cNvPr id="99" name="テキスト ボックス 98">
            <a:extLst>
              <a:ext uri="{FF2B5EF4-FFF2-40B4-BE49-F238E27FC236}">
                <a16:creationId xmlns:a16="http://schemas.microsoft.com/office/drawing/2014/main" id="{7DF14A98-4991-0DC5-42E6-93D9D01F486B}"/>
              </a:ext>
            </a:extLst>
          </p:cNvPr>
          <p:cNvSpPr txBox="1"/>
          <p:nvPr/>
        </p:nvSpPr>
        <p:spPr>
          <a:xfrm>
            <a:off x="35445" y="7268664"/>
            <a:ext cx="6923208" cy="276999"/>
          </a:xfrm>
          <a:prstGeom prst="rect">
            <a:avLst/>
          </a:prstGeom>
          <a:noFill/>
        </p:spPr>
        <p:txBody>
          <a:bodyPr wrap="square" rtlCol="0">
            <a:spAutoFit/>
          </a:bodyPr>
          <a:lstStyle/>
          <a:p>
            <a:pPr marL="85725" indent="-85725"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３．中小企業向け賃上げ促進税制の延長（３年）・拡充（繰越控除</a:t>
            </a:r>
            <a:r>
              <a:rPr lang="en-US" altLang="ja-JP" sz="1200" b="1" u="sng" dirty="0">
                <a:solidFill>
                  <a:prstClr val="black"/>
                </a:solidFill>
                <a:latin typeface="メイリオ" panose="020B0604030504040204" pitchFamily="50" charset="-128"/>
                <a:ea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rPr>
              <a:t>５年</a:t>
            </a:r>
            <a:r>
              <a:rPr lang="en-US" altLang="ja-JP" sz="1200" b="1" u="sng" dirty="0">
                <a:solidFill>
                  <a:prstClr val="black"/>
                </a:solidFill>
                <a:latin typeface="メイリオ" panose="020B0604030504040204" pitchFamily="50" charset="-128"/>
                <a:ea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rPr>
              <a:t>の創設）</a:t>
            </a:r>
            <a:endParaRPr lang="en-US" altLang="ja-JP" sz="1200" b="1" u="sng" dirty="0">
              <a:solidFill>
                <a:prstClr val="black"/>
              </a:solidFill>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36D9CD83-7FD1-AF9D-9600-C559CDF15610}"/>
              </a:ext>
            </a:extLst>
          </p:cNvPr>
          <p:cNvSpPr txBox="1"/>
          <p:nvPr/>
        </p:nvSpPr>
        <p:spPr>
          <a:xfrm>
            <a:off x="4002652" y="9711201"/>
            <a:ext cx="3676475" cy="461665"/>
          </a:xfrm>
          <a:prstGeom prst="rect">
            <a:avLst/>
          </a:prstGeom>
          <a:noFill/>
        </p:spPr>
        <p:txBody>
          <a:bodyPr wrap="square" rtlCol="0">
            <a:spAutoFit/>
          </a:bodyPr>
          <a:lstStyle/>
          <a:p>
            <a:r>
              <a:rPr kumimoji="1" lang="en-US" altLang="ja-JP" sz="800" dirty="0">
                <a:latin typeface="+mn-ea"/>
              </a:rPr>
              <a:t>(※1) </a:t>
            </a:r>
            <a:r>
              <a:rPr kumimoji="1" lang="ja-JP" altLang="en-US" sz="800" dirty="0">
                <a:latin typeface="+mn-ea"/>
              </a:rPr>
              <a:t>繰越税額控除をする事業年度において、全雇用者の給与等支給額が</a:t>
            </a:r>
            <a:endParaRPr kumimoji="1" lang="en-US" altLang="ja-JP" sz="800" dirty="0">
              <a:latin typeface="+mn-ea"/>
            </a:endParaRPr>
          </a:p>
          <a:p>
            <a:r>
              <a:rPr kumimoji="1" lang="ja-JP" altLang="en-US" sz="800" dirty="0">
                <a:latin typeface="+mn-ea"/>
              </a:rPr>
              <a:t>　　  </a:t>
            </a:r>
            <a:r>
              <a:rPr kumimoji="1" lang="ja-JP" altLang="en-US" sz="400" dirty="0">
                <a:latin typeface="+mn-ea"/>
              </a:rPr>
              <a:t> </a:t>
            </a:r>
            <a:r>
              <a:rPr kumimoji="1" lang="ja-JP" altLang="en-US" sz="800" dirty="0">
                <a:latin typeface="+mn-ea"/>
              </a:rPr>
              <a:t>前年度より増加している場合に限り、適用可能</a:t>
            </a:r>
            <a:endParaRPr kumimoji="1" lang="en-US" altLang="ja-JP" sz="800" dirty="0">
              <a:latin typeface="+mn-ea"/>
            </a:endParaRPr>
          </a:p>
          <a:p>
            <a:pPr algn="l"/>
            <a:r>
              <a:rPr kumimoji="1" lang="en-US" altLang="ja-JP" sz="800" dirty="0">
                <a:latin typeface="+mn-ea"/>
              </a:rPr>
              <a:t>(※2) </a:t>
            </a:r>
            <a:r>
              <a:rPr kumimoji="1" lang="ja-JP" altLang="en-US" sz="800" dirty="0">
                <a:latin typeface="+mn-ea"/>
              </a:rPr>
              <a:t>新たに「</a:t>
            </a:r>
            <a:r>
              <a:rPr lang="ja-JP" altLang="en-US" sz="800" b="0" i="0" u="none" strike="noStrike" baseline="0" dirty="0">
                <a:latin typeface="+mn-ea"/>
              </a:rPr>
              <a:t>当期の給与総額の</a:t>
            </a:r>
            <a:r>
              <a:rPr lang="en-US" altLang="ja-JP" sz="800" b="0" i="0" u="none" strike="noStrike" baseline="0" dirty="0">
                <a:latin typeface="+mn-ea"/>
              </a:rPr>
              <a:t>0.05</a:t>
            </a:r>
            <a:r>
              <a:rPr lang="ja-JP" altLang="en-US" sz="800" b="0" i="0" u="none" strike="noStrike" baseline="0" dirty="0">
                <a:latin typeface="+mn-ea"/>
              </a:rPr>
              <a:t>％以上</a:t>
            </a:r>
            <a:r>
              <a:rPr kumimoji="1" lang="ja-JP" altLang="en-US" sz="800" dirty="0">
                <a:latin typeface="+mn-ea"/>
              </a:rPr>
              <a:t>」が要件として追加</a:t>
            </a:r>
            <a:endParaRPr kumimoji="1" lang="en-US" altLang="ja-JP" sz="800" dirty="0">
              <a:latin typeface="+mn-ea"/>
            </a:endParaRPr>
          </a:p>
        </p:txBody>
      </p:sp>
      <p:sp>
        <p:nvSpPr>
          <p:cNvPr id="103" name="テキスト ボックス 102">
            <a:extLst>
              <a:ext uri="{FF2B5EF4-FFF2-40B4-BE49-F238E27FC236}">
                <a16:creationId xmlns:a16="http://schemas.microsoft.com/office/drawing/2014/main" id="{3EFBB1DB-01C0-228B-D963-745F37A23516}"/>
              </a:ext>
            </a:extLst>
          </p:cNvPr>
          <p:cNvSpPr txBox="1"/>
          <p:nvPr/>
        </p:nvSpPr>
        <p:spPr>
          <a:xfrm>
            <a:off x="5832822" y="7321799"/>
            <a:ext cx="1703717" cy="230832"/>
          </a:xfrm>
          <a:prstGeom prst="rect">
            <a:avLst/>
          </a:prstGeom>
          <a:noFill/>
        </p:spPr>
        <p:txBody>
          <a:bodyPr wrap="square" rtlCol="0">
            <a:spAutoFit/>
          </a:bodyPr>
          <a:lstStyle/>
          <a:p>
            <a:pPr algn="l"/>
            <a:r>
              <a:rPr lang="ja-JP" altLang="en-US" sz="900" dirty="0">
                <a:latin typeface="メイリオ" panose="020B0604030504040204" pitchFamily="50" charset="-128"/>
                <a:ea typeface="メイリオ" panose="020B0604030504040204" pitchFamily="50" charset="-128"/>
              </a:rPr>
              <a:t>控除上限：法人税額等の</a:t>
            </a:r>
            <a:r>
              <a:rPr lang="en-US" altLang="ja-JP" sz="900" dirty="0">
                <a:latin typeface="メイリオ" panose="020B0604030504040204" pitchFamily="50" charset="-128"/>
                <a:ea typeface="メイリオ" panose="020B0604030504040204" pitchFamily="50" charset="-128"/>
              </a:rPr>
              <a:t>20</a:t>
            </a:r>
            <a:r>
              <a:rPr lang="ja-JP" altLang="en-US" sz="900" dirty="0">
                <a:latin typeface="メイリオ" panose="020B0604030504040204" pitchFamily="50" charset="-128"/>
                <a:ea typeface="メイリオ" panose="020B0604030504040204" pitchFamily="50" charset="-128"/>
              </a:rPr>
              <a:t>％</a:t>
            </a:r>
            <a:endParaRPr kumimoji="1" lang="en-US" altLang="ja-JP" sz="900" dirty="0">
              <a:latin typeface="+mn-ea"/>
            </a:endParaRPr>
          </a:p>
        </p:txBody>
      </p:sp>
      <p:sp>
        <p:nvSpPr>
          <p:cNvPr id="106" name="テキスト ボックス 105">
            <a:extLst>
              <a:ext uri="{FF2B5EF4-FFF2-40B4-BE49-F238E27FC236}">
                <a16:creationId xmlns:a16="http://schemas.microsoft.com/office/drawing/2014/main" id="{1FD090D5-6242-8ACD-EB83-5EBCB2CC1B6F}"/>
              </a:ext>
            </a:extLst>
          </p:cNvPr>
          <p:cNvSpPr txBox="1"/>
          <p:nvPr/>
        </p:nvSpPr>
        <p:spPr>
          <a:xfrm>
            <a:off x="5365284" y="8921701"/>
            <a:ext cx="493083" cy="215444"/>
          </a:xfrm>
          <a:prstGeom prst="rect">
            <a:avLst/>
          </a:prstGeom>
          <a:noFill/>
        </p:spPr>
        <p:txBody>
          <a:bodyPr wrap="square" rtlCol="0">
            <a:spAutoFit/>
          </a:bodyPr>
          <a:lstStyle/>
          <a:p>
            <a:pPr algn="l"/>
            <a:r>
              <a:rPr kumimoji="1" lang="en-US" altLang="ja-JP" sz="800" dirty="0">
                <a:latin typeface="+mn-ea"/>
              </a:rPr>
              <a:t>(※2)</a:t>
            </a:r>
            <a:endParaRPr kumimoji="1" lang="en-US" altLang="ja-JP" sz="900" dirty="0">
              <a:latin typeface="+mn-ea"/>
            </a:endParaRPr>
          </a:p>
        </p:txBody>
      </p:sp>
      <p:sp>
        <p:nvSpPr>
          <p:cNvPr id="120" name="テキスト ボックス 119">
            <a:extLst>
              <a:ext uri="{FF2B5EF4-FFF2-40B4-BE49-F238E27FC236}">
                <a16:creationId xmlns:a16="http://schemas.microsoft.com/office/drawing/2014/main" id="{C9A2279A-AD12-0975-FFFF-12EE94E1F146}"/>
              </a:ext>
            </a:extLst>
          </p:cNvPr>
          <p:cNvSpPr txBox="1"/>
          <p:nvPr/>
        </p:nvSpPr>
        <p:spPr>
          <a:xfrm>
            <a:off x="31005" y="9958474"/>
            <a:ext cx="6696707" cy="748923"/>
          </a:xfrm>
          <a:prstGeom prst="rect">
            <a:avLst/>
          </a:prstGeom>
          <a:noFill/>
        </p:spPr>
        <p:txBody>
          <a:bodyPr wrap="square" rtlCol="0">
            <a:spAutoFit/>
          </a:bodyPr>
          <a:lstStyle/>
          <a:p>
            <a:pPr defTabSz="1280160" fontAlgn="auto">
              <a:spcBef>
                <a:spcPts val="0"/>
              </a:spcBef>
              <a:spcAft>
                <a:spcPts val="0"/>
              </a:spcAft>
            </a:pPr>
            <a:r>
              <a:rPr lang="ja-JP" altLang="en-US" sz="1200" b="1" u="sng" dirty="0">
                <a:latin typeface="メイリオ" panose="020B0604030504040204" pitchFamily="50" charset="-128"/>
                <a:ea typeface="メイリオ" panose="020B0604030504040204" pitchFamily="50" charset="-128"/>
              </a:rPr>
              <a:t>４．中堅企業向け賃上げ促進税制の創設</a:t>
            </a:r>
            <a:endParaRPr lang="en-US" altLang="ja-JP" sz="1200" b="1" u="sng" dirty="0">
              <a:latin typeface="メイリオ" panose="020B0604030504040204" pitchFamily="50" charset="-128"/>
              <a:ea typeface="メイリオ" panose="020B0604030504040204" pitchFamily="50" charset="-128"/>
            </a:endParaRPr>
          </a:p>
          <a:p>
            <a:pPr marL="284400" indent="-171450" defTabSz="1280160">
              <a:spcBef>
                <a:spcPts val="400"/>
              </a:spcBef>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賃上げ促進税制の中に、従業員数</a:t>
            </a:r>
            <a:r>
              <a:rPr lang="en-US" altLang="ja-JP" sz="1200" dirty="0">
                <a:latin typeface="メイリオ" panose="020B0604030504040204" pitchFamily="50" charset="-128"/>
                <a:ea typeface="メイリオ" panose="020B0604030504040204" pitchFamily="50" charset="-128"/>
              </a:rPr>
              <a:t>2,000</a:t>
            </a:r>
            <a:r>
              <a:rPr lang="ja-JP" altLang="en-US" sz="1200" dirty="0">
                <a:latin typeface="メイリオ" panose="020B0604030504040204" pitchFamily="50" charset="-128"/>
                <a:ea typeface="メイリオ" panose="020B0604030504040204" pitchFamily="50" charset="-128"/>
              </a:rPr>
              <a:t>人以下を対象とする</a:t>
            </a:r>
            <a:r>
              <a:rPr lang="ja-JP" altLang="en-US" sz="1200" b="1" dirty="0">
                <a:solidFill>
                  <a:srgbClr val="FF0000"/>
                </a:solidFill>
                <a:latin typeface="メイリオ" panose="020B0604030504040204" pitchFamily="50" charset="-128"/>
                <a:ea typeface="メイリオ" panose="020B0604030504040204" pitchFamily="50" charset="-128"/>
              </a:rPr>
              <a:t>中堅企業枠</a:t>
            </a:r>
            <a:r>
              <a:rPr lang="ja-JP" altLang="en-US" sz="1200" dirty="0">
                <a:latin typeface="メイリオ" panose="020B0604030504040204" pitchFamily="50" charset="-128"/>
                <a:ea typeface="メイリオ" panose="020B0604030504040204" pitchFamily="50" charset="-128"/>
              </a:rPr>
              <a:t>を創設</a:t>
            </a:r>
            <a:endParaRPr lang="en-US" altLang="ja-JP" sz="1200" dirty="0">
              <a:latin typeface="メイリオ" panose="020B0604030504040204" pitchFamily="50" charset="-128"/>
              <a:ea typeface="メイリオ" panose="020B0604030504040204" pitchFamily="50" charset="-128"/>
            </a:endParaRPr>
          </a:p>
          <a:p>
            <a:pPr marL="284400" indent="-171450" defTabSz="1280160">
              <a:spcBef>
                <a:spcPts val="400"/>
              </a:spcBef>
              <a:buFont typeface="Wingdings" panose="05000000000000000000" pitchFamily="2" charset="2"/>
              <a:buChar char="Ø"/>
            </a:pPr>
            <a:r>
              <a:rPr lang="ja-JP" altLang="en-US" sz="1200" b="1" u="sng" dirty="0">
                <a:latin typeface="メイリオ" panose="020B0604030504040204" pitchFamily="50" charset="-128"/>
                <a:ea typeface="メイリオ" panose="020B0604030504040204" pitchFamily="50" charset="-128"/>
              </a:rPr>
              <a:t>継続雇用者</a:t>
            </a:r>
            <a:r>
              <a:rPr lang="ja-JP" altLang="en-US" sz="1200" dirty="0">
                <a:latin typeface="メイリオ" panose="020B0604030504040204" pitchFamily="50" charset="-128"/>
                <a:ea typeface="メイリオ" panose="020B0604030504040204" pitchFamily="50" charset="-128"/>
              </a:rPr>
              <a:t>の給与総額増加率</a:t>
            </a:r>
            <a:r>
              <a:rPr lang="en-US" altLang="ja-JP" sz="1200" b="1" dirty="0">
                <a:latin typeface="メイリオ" panose="020B0604030504040204" pitchFamily="50" charset="-128"/>
                <a:ea typeface="メイリオ" panose="020B0604030504040204" pitchFamily="50" charset="-128"/>
              </a:rPr>
              <a:t>+3</a:t>
            </a:r>
            <a:r>
              <a:rPr lang="ja-JP" altLang="en-US" sz="1200" b="1" dirty="0">
                <a:latin typeface="メイリオ" panose="020B0604030504040204" pitchFamily="50" charset="-128"/>
                <a:ea typeface="メイリオ" panose="020B0604030504040204" pitchFamily="50" charset="-128"/>
              </a:rPr>
              <a:t>％以上で税額控除</a:t>
            </a:r>
            <a:r>
              <a:rPr lang="en-US" altLang="ja-JP" sz="1200" b="1" dirty="0">
                <a:latin typeface="メイリオ" panose="020B0604030504040204" pitchFamily="50" charset="-128"/>
                <a:ea typeface="メイリオ" panose="020B0604030504040204" pitchFamily="50" charset="-128"/>
              </a:rPr>
              <a:t>10</a:t>
            </a:r>
            <a:r>
              <a:rPr lang="ja-JP" altLang="en-US" sz="1200" b="1"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+4</a:t>
            </a:r>
            <a:r>
              <a:rPr lang="ja-JP" altLang="en-US" sz="1200" b="1" dirty="0">
                <a:latin typeface="メイリオ" panose="020B0604030504040204" pitchFamily="50" charset="-128"/>
                <a:ea typeface="メイリオ" panose="020B0604030504040204" pitchFamily="50" charset="-128"/>
              </a:rPr>
              <a:t>％以上で税額控除</a:t>
            </a:r>
            <a:r>
              <a:rPr lang="en-US" altLang="ja-JP" sz="1200" b="1" dirty="0">
                <a:latin typeface="メイリオ" panose="020B0604030504040204" pitchFamily="50" charset="-128"/>
                <a:ea typeface="メイリオ" panose="020B0604030504040204" pitchFamily="50" charset="-128"/>
              </a:rPr>
              <a:t>25%</a:t>
            </a:r>
            <a:r>
              <a:rPr lang="ja-JP" altLang="en-US" sz="1200" dirty="0">
                <a:latin typeface="メイリオ" panose="020B0604030504040204" pitchFamily="50" charset="-128"/>
                <a:ea typeface="メイリオ" panose="020B0604030504040204" pitchFamily="50" charset="-128"/>
              </a:rPr>
              <a:t>）</a:t>
            </a:r>
          </a:p>
        </p:txBody>
      </p:sp>
      <p:sp>
        <p:nvSpPr>
          <p:cNvPr id="122" name="テキスト ボックス 121">
            <a:extLst>
              <a:ext uri="{FF2B5EF4-FFF2-40B4-BE49-F238E27FC236}">
                <a16:creationId xmlns:a16="http://schemas.microsoft.com/office/drawing/2014/main" id="{21EF2C93-73A9-5171-8C4F-BC099EA77F2B}"/>
              </a:ext>
            </a:extLst>
          </p:cNvPr>
          <p:cNvSpPr txBox="1"/>
          <p:nvPr/>
        </p:nvSpPr>
        <p:spPr bwMode="auto">
          <a:xfrm>
            <a:off x="371005" y="8171153"/>
            <a:ext cx="2856851" cy="601497"/>
          </a:xfrm>
          <a:prstGeom prst="rect">
            <a:avLst/>
          </a:prstGeom>
          <a:solidFill>
            <a:schemeClr val="accent2">
              <a:lumMod val="20000"/>
              <a:lumOff val="80000"/>
            </a:schemeClr>
          </a:solidFill>
          <a:ln w="9525">
            <a:noFill/>
            <a:miter lim="800000"/>
            <a:headEnd/>
            <a:tailEnd/>
          </a:ln>
        </p:spPr>
        <p:txBody>
          <a:bodyPr wrap="square" lIns="72000" tIns="72000" rIns="72000" bIns="36000" rtlCol="0">
            <a:spAutoFit/>
          </a:bodyPr>
          <a:lstStyle/>
          <a:p>
            <a:pPr marL="171450" marR="0" lvl="0" indent="-171450" defTabSz="457200" rtl="0" eaLnBrk="1" fontAlgn="auto" latinLnBrk="0" hangingPunct="1">
              <a:lnSpc>
                <a:spcPct val="100000"/>
              </a:lnSpc>
              <a:spcBef>
                <a:spcPct val="20000"/>
              </a:spcBef>
              <a:spcAft>
                <a:spcPts val="0"/>
              </a:spcAft>
              <a:buClr>
                <a:schemeClr val="tx1"/>
              </a:buClr>
              <a:buSzTx/>
              <a:buFont typeface="Wingdings" panose="05000000000000000000" pitchFamily="2" charset="2"/>
              <a:buChar char="l"/>
              <a:tabLst/>
              <a:defRPr/>
            </a:pPr>
            <a:r>
              <a:rPr lang="ja-JP" altLang="en-US" sz="1000" kern="0" dirty="0">
                <a:latin typeface="メイリオ" panose="020B0604030504040204" pitchFamily="50" charset="-128"/>
                <a:ea typeface="メイリオ" panose="020B0604030504040204" pitchFamily="50" charset="-128"/>
              </a:rPr>
              <a:t>税額控除の繰越控除期間としては</a:t>
            </a:r>
            <a:r>
              <a:rPr lang="ja-JP" altLang="en-US" sz="1000" b="1" kern="0" dirty="0">
                <a:solidFill>
                  <a:srgbClr val="FF0000"/>
                </a:solidFill>
                <a:latin typeface="メイリオ" panose="020B0604030504040204" pitchFamily="50" charset="-128"/>
                <a:ea typeface="メイリオ" panose="020B0604030504040204" pitchFamily="50" charset="-128"/>
              </a:rPr>
              <a:t>過去最長</a:t>
            </a:r>
            <a:endParaRPr lang="en-US" altLang="ja-JP" sz="1000" b="1" kern="0" dirty="0">
              <a:solidFill>
                <a:srgbClr val="FF0000"/>
              </a:solidFill>
              <a:latin typeface="メイリオ" panose="020B0604030504040204" pitchFamily="50" charset="-128"/>
              <a:ea typeface="メイリオ" panose="020B0604030504040204" pitchFamily="50" charset="-128"/>
            </a:endParaRPr>
          </a:p>
          <a:p>
            <a:pPr marL="171450" indent="-171450">
              <a:spcBef>
                <a:spcPct val="20000"/>
              </a:spcBef>
              <a:buClr>
                <a:schemeClr val="tx1"/>
              </a:buClr>
              <a:buFont typeface="Wingdings" panose="05000000000000000000" pitchFamily="2" charset="2"/>
              <a:buChar char="l"/>
              <a:defRPr/>
            </a:pPr>
            <a:r>
              <a:rPr lang="ja-JP" altLang="en-US" sz="1000" kern="0" dirty="0">
                <a:latin typeface="メイリオ" panose="020B0604030504040204" pitchFamily="50" charset="-128"/>
                <a:ea typeface="メイリオ" panose="020B0604030504040204" pitchFamily="50" charset="-128"/>
              </a:rPr>
              <a:t>商工会議所は、繰越控除措置の導入を</a:t>
            </a:r>
            <a:br>
              <a:rPr lang="en-US" altLang="ja-JP" sz="1000" kern="0" dirty="0">
                <a:latin typeface="メイリオ" panose="020B0604030504040204" pitchFamily="50" charset="-128"/>
                <a:ea typeface="メイリオ" panose="020B0604030504040204" pitchFamily="50" charset="-128"/>
              </a:rPr>
            </a:br>
            <a:r>
              <a:rPr lang="ja-JP" altLang="en-US" sz="1000" kern="0" dirty="0">
                <a:latin typeface="メイリオ" panose="020B0604030504040204" pitchFamily="50" charset="-128"/>
                <a:ea typeface="メイリオ" panose="020B0604030504040204" pitchFamily="50" charset="-128"/>
              </a:rPr>
              <a:t>昨年から要望しており、今年実現</a:t>
            </a:r>
            <a:endParaRPr lang="en-US" altLang="ja-JP" sz="1000" kern="0" dirty="0">
              <a:latin typeface="メイリオ" panose="020B0604030504040204" pitchFamily="50" charset="-128"/>
              <a:ea typeface="メイリオ" panose="020B0604030504040204" pitchFamily="50" charset="-128"/>
            </a:endParaRPr>
          </a:p>
        </p:txBody>
      </p:sp>
      <p:grpSp>
        <p:nvGrpSpPr>
          <p:cNvPr id="116" name="グループ化 115">
            <a:extLst>
              <a:ext uri="{FF2B5EF4-FFF2-40B4-BE49-F238E27FC236}">
                <a16:creationId xmlns:a16="http://schemas.microsoft.com/office/drawing/2014/main" id="{B5521B46-C78E-BE34-9281-294BC3574DE0}"/>
              </a:ext>
            </a:extLst>
          </p:cNvPr>
          <p:cNvGrpSpPr/>
          <p:nvPr/>
        </p:nvGrpSpPr>
        <p:grpSpPr>
          <a:xfrm>
            <a:off x="3040648" y="8184690"/>
            <a:ext cx="158591" cy="186372"/>
            <a:chOff x="4086209" y="321396"/>
            <a:chExt cx="196491" cy="258142"/>
          </a:xfrm>
        </p:grpSpPr>
        <p:pic>
          <p:nvPicPr>
            <p:cNvPr id="117" name="Picture 4">
              <a:extLst>
                <a:ext uri="{FF2B5EF4-FFF2-40B4-BE49-F238E27FC236}">
                  <a16:creationId xmlns:a16="http://schemas.microsoft.com/office/drawing/2014/main" id="{252D6851-A9AD-705F-77C3-8D57DCDB05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6">
              <a:extLst>
                <a:ext uri="{FF2B5EF4-FFF2-40B4-BE49-F238E27FC236}">
                  <a16:creationId xmlns:a16="http://schemas.microsoft.com/office/drawing/2014/main" id="{3BC731D7-54BC-0513-F9B6-E3C7C4E6C49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sp>
        <p:nvSpPr>
          <p:cNvPr id="127" name="吹き出し: 角を丸めた四角形 126">
            <a:extLst>
              <a:ext uri="{FF2B5EF4-FFF2-40B4-BE49-F238E27FC236}">
                <a16:creationId xmlns:a16="http://schemas.microsoft.com/office/drawing/2014/main" id="{809F646A-419A-D86A-1C61-835E3BB8642C}"/>
              </a:ext>
            </a:extLst>
          </p:cNvPr>
          <p:cNvSpPr/>
          <p:nvPr/>
        </p:nvSpPr>
        <p:spPr>
          <a:xfrm>
            <a:off x="6987963" y="9461307"/>
            <a:ext cx="493084" cy="218698"/>
          </a:xfrm>
          <a:prstGeom prst="wedgeRoundRectCallout">
            <a:avLst>
              <a:gd name="adj1" fmla="val -68141"/>
              <a:gd name="adj2" fmla="val 20029"/>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新設</a:t>
            </a:r>
          </a:p>
        </p:txBody>
      </p:sp>
      <p:sp>
        <p:nvSpPr>
          <p:cNvPr id="128" name="吹き出し: 角を丸めた四角形 127">
            <a:extLst>
              <a:ext uri="{FF2B5EF4-FFF2-40B4-BE49-F238E27FC236}">
                <a16:creationId xmlns:a16="http://schemas.microsoft.com/office/drawing/2014/main" id="{63BD05D8-DC25-A322-27A6-CC0058292401}"/>
              </a:ext>
            </a:extLst>
          </p:cNvPr>
          <p:cNvSpPr/>
          <p:nvPr/>
        </p:nvSpPr>
        <p:spPr>
          <a:xfrm>
            <a:off x="6529007" y="8370081"/>
            <a:ext cx="493084" cy="218698"/>
          </a:xfrm>
          <a:prstGeom prst="wedgeRoundRectCallout">
            <a:avLst>
              <a:gd name="adj1" fmla="val -65050"/>
              <a:gd name="adj2" fmla="val 9576"/>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新設</a:t>
            </a:r>
          </a:p>
        </p:txBody>
      </p:sp>
      <p:sp>
        <p:nvSpPr>
          <p:cNvPr id="129" name="吹き出し: 角を丸めた四角形 128">
            <a:extLst>
              <a:ext uri="{FF2B5EF4-FFF2-40B4-BE49-F238E27FC236}">
                <a16:creationId xmlns:a16="http://schemas.microsoft.com/office/drawing/2014/main" id="{FF39B967-4D16-F9AA-8A05-E231270C1BEA}"/>
              </a:ext>
            </a:extLst>
          </p:cNvPr>
          <p:cNvSpPr/>
          <p:nvPr/>
        </p:nvSpPr>
        <p:spPr>
          <a:xfrm>
            <a:off x="5716690" y="9111940"/>
            <a:ext cx="493084" cy="218698"/>
          </a:xfrm>
          <a:prstGeom prst="wedgeRoundRectCallout">
            <a:avLst>
              <a:gd name="adj1" fmla="val -61959"/>
              <a:gd name="adj2" fmla="val 6092"/>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緩和</a:t>
            </a:r>
          </a:p>
        </p:txBody>
      </p:sp>
      <p:sp>
        <p:nvSpPr>
          <p:cNvPr id="131" name="吹き出し: 角を丸めた四角形 130">
            <a:extLst>
              <a:ext uri="{FF2B5EF4-FFF2-40B4-BE49-F238E27FC236}">
                <a16:creationId xmlns:a16="http://schemas.microsoft.com/office/drawing/2014/main" id="{7992B922-114A-1CF6-7170-59195C444546}"/>
              </a:ext>
            </a:extLst>
          </p:cNvPr>
          <p:cNvSpPr/>
          <p:nvPr/>
        </p:nvSpPr>
        <p:spPr>
          <a:xfrm>
            <a:off x="2992185" y="9943575"/>
            <a:ext cx="493084" cy="218698"/>
          </a:xfrm>
          <a:prstGeom prst="wedgeRoundRectCallout">
            <a:avLst>
              <a:gd name="adj1" fmla="val -65050"/>
              <a:gd name="adj2" fmla="val 9576"/>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新設</a:t>
            </a:r>
          </a:p>
        </p:txBody>
      </p:sp>
      <p:sp>
        <p:nvSpPr>
          <p:cNvPr id="59" name="テキスト ボックス 58">
            <a:extLst>
              <a:ext uri="{FF2B5EF4-FFF2-40B4-BE49-F238E27FC236}">
                <a16:creationId xmlns:a16="http://schemas.microsoft.com/office/drawing/2014/main" id="{823EB073-3CF4-D71E-4469-67B4FF1C1AB0}"/>
              </a:ext>
            </a:extLst>
          </p:cNvPr>
          <p:cNvSpPr txBox="1"/>
          <p:nvPr/>
        </p:nvSpPr>
        <p:spPr>
          <a:xfrm>
            <a:off x="4908542" y="6392801"/>
            <a:ext cx="2526789" cy="461665"/>
          </a:xfrm>
          <a:prstGeom prst="rect">
            <a:avLst/>
          </a:prstGeom>
          <a:noFill/>
        </p:spPr>
        <p:txBody>
          <a:bodyPr wrap="square" rtlCol="0">
            <a:spAutoFit/>
          </a:bodyPr>
          <a:lstStyle/>
          <a:p>
            <a:pPr defTabSz="914400">
              <a:defRPr/>
            </a:pPr>
            <a:r>
              <a:rPr kumimoji="1" lang="en-US" altLang="ja-JP" sz="800" dirty="0">
                <a:latin typeface="+mn-ea"/>
                <a:cs typeface="メイリオ" panose="020B0604030504040204" pitchFamily="50" charset="-128"/>
              </a:rPr>
              <a:t>※</a:t>
            </a:r>
            <a:r>
              <a:rPr kumimoji="1" lang="ja-JP" altLang="en-US" sz="800" dirty="0">
                <a:latin typeface="+mn-ea"/>
                <a:cs typeface="メイリオ" panose="020B0604030504040204" pitchFamily="50" charset="-128"/>
              </a:rPr>
              <a:t>株式の取得価額が</a:t>
            </a:r>
            <a:r>
              <a:rPr kumimoji="1" lang="en-US" altLang="ja-JP" sz="800" dirty="0">
                <a:latin typeface="+mn-ea"/>
                <a:cs typeface="メイリオ" panose="020B0604030504040204" pitchFamily="50" charset="-128"/>
              </a:rPr>
              <a:t>1</a:t>
            </a:r>
            <a:r>
              <a:rPr kumimoji="1" lang="ja-JP" altLang="en-US" sz="800" dirty="0">
                <a:latin typeface="+mn-ea"/>
                <a:cs typeface="メイリオ" panose="020B0604030504040204" pitchFamily="50" charset="-128"/>
              </a:rPr>
              <a:t>億円以上</a:t>
            </a:r>
            <a:r>
              <a:rPr kumimoji="1" lang="en-US" altLang="ja-JP" sz="800" dirty="0">
                <a:latin typeface="+mn-ea"/>
                <a:cs typeface="メイリオ" panose="020B0604030504040204" pitchFamily="50" charset="-128"/>
              </a:rPr>
              <a:t>100</a:t>
            </a:r>
            <a:r>
              <a:rPr kumimoji="1" lang="ja-JP" altLang="en-US" sz="800" dirty="0">
                <a:latin typeface="+mn-ea"/>
                <a:cs typeface="メイリオ" panose="020B0604030504040204" pitchFamily="50" charset="-128"/>
              </a:rPr>
              <a:t>億円以下が対象</a:t>
            </a:r>
            <a:endParaRPr kumimoji="1" lang="en-US" altLang="ja-JP" sz="800" dirty="0">
              <a:latin typeface="+mn-ea"/>
              <a:cs typeface="メイリオ" panose="020B0604030504040204" pitchFamily="50" charset="-128"/>
            </a:endParaRPr>
          </a:p>
          <a:p>
            <a:pPr defTabSz="914400">
              <a:defRPr/>
            </a:pPr>
            <a:r>
              <a:rPr kumimoji="1" lang="en-US" altLang="ja-JP" sz="800" i="0" u="none" strike="noStrike" kern="1200" cap="none" spc="0" normalizeH="0" baseline="0" noProof="0" dirty="0">
                <a:ln>
                  <a:noFill/>
                </a:ln>
                <a:effectLst/>
                <a:uLnTx/>
                <a:uFillTx/>
                <a:latin typeface="+mn-ea"/>
                <a:cs typeface="メイリオ" panose="020B0604030504040204" pitchFamily="50" charset="-128"/>
              </a:rPr>
              <a:t>※</a:t>
            </a:r>
            <a:r>
              <a:rPr kumimoji="1" lang="ja-JP" altLang="en-US" sz="800" i="0" u="none" strike="noStrike" kern="1200" cap="none" spc="0" normalizeH="0" baseline="0" noProof="0" dirty="0">
                <a:ln>
                  <a:noFill/>
                </a:ln>
                <a:effectLst/>
                <a:uLnTx/>
                <a:uFillTx/>
                <a:latin typeface="+mn-ea"/>
                <a:cs typeface="メイリオ" panose="020B0604030504040204" pitchFamily="50" charset="-128"/>
              </a:rPr>
              <a:t>産業競争力強化法において新設する認定を受ける</a:t>
            </a:r>
            <a:br>
              <a:rPr kumimoji="1" lang="en-US" altLang="ja-JP" sz="800" i="0" u="none" strike="noStrike" kern="1200" cap="none" spc="0" normalizeH="0" baseline="0" noProof="0" dirty="0">
                <a:ln>
                  <a:noFill/>
                </a:ln>
                <a:effectLst/>
                <a:uLnTx/>
                <a:uFillTx/>
                <a:latin typeface="+mn-ea"/>
                <a:cs typeface="メイリオ" panose="020B0604030504040204" pitchFamily="50" charset="-128"/>
              </a:rPr>
            </a:br>
            <a:r>
              <a:rPr kumimoji="1" lang="ja-JP" altLang="en-US" sz="800" i="0" u="none" strike="noStrike" kern="1200" cap="none" spc="0" normalizeH="0" baseline="0" noProof="0" dirty="0">
                <a:ln>
                  <a:noFill/>
                </a:ln>
                <a:effectLst/>
                <a:uLnTx/>
                <a:uFillTx/>
                <a:latin typeface="+mn-ea"/>
                <a:cs typeface="メイリオ" panose="020B0604030504040204" pitchFamily="50" charset="-128"/>
              </a:rPr>
              <a:t>　ことが要件。</a:t>
            </a:r>
            <a:r>
              <a:rPr kumimoji="1" lang="ja-JP" altLang="en-US" sz="800" dirty="0">
                <a:latin typeface="+mn-ea"/>
                <a:cs typeface="メイリオ" panose="020B0604030504040204" pitchFamily="50" charset="-128"/>
              </a:rPr>
              <a:t>過去５年以内に</a:t>
            </a:r>
            <a:r>
              <a:rPr kumimoji="1" lang="en-US" altLang="ja-JP" sz="800" dirty="0">
                <a:latin typeface="+mn-ea"/>
                <a:cs typeface="メイリオ" panose="020B0604030504040204" pitchFamily="50" charset="-128"/>
              </a:rPr>
              <a:t>M&amp;A</a:t>
            </a:r>
            <a:r>
              <a:rPr kumimoji="1" lang="ja-JP" altLang="en-US" sz="800" dirty="0">
                <a:latin typeface="+mn-ea"/>
                <a:cs typeface="メイリオ" panose="020B0604030504040204" pitchFamily="50" charset="-128"/>
              </a:rPr>
              <a:t>の実績が必要</a:t>
            </a:r>
            <a:endParaRPr kumimoji="1" lang="en-US" altLang="ja-JP" sz="800" i="0" u="none" strike="noStrike" kern="1200" cap="none" spc="0" normalizeH="0" baseline="0" noProof="0" dirty="0">
              <a:ln>
                <a:noFill/>
              </a:ln>
              <a:effectLst/>
              <a:uLnTx/>
              <a:uFillTx/>
              <a:latin typeface="+mn-ea"/>
              <a:cs typeface="メイリオ" panose="020B0604030504040204" pitchFamily="50" charset="-128"/>
            </a:endParaRPr>
          </a:p>
        </p:txBody>
      </p:sp>
      <p:sp>
        <p:nvSpPr>
          <p:cNvPr id="124" name="テキスト ボックス 123">
            <a:extLst>
              <a:ext uri="{FF2B5EF4-FFF2-40B4-BE49-F238E27FC236}">
                <a16:creationId xmlns:a16="http://schemas.microsoft.com/office/drawing/2014/main" id="{2A5A98BB-6C51-C103-5C94-1AD15E4DB8C8}"/>
              </a:ext>
            </a:extLst>
          </p:cNvPr>
          <p:cNvSpPr txBox="1"/>
          <p:nvPr/>
        </p:nvSpPr>
        <p:spPr>
          <a:xfrm>
            <a:off x="4952998" y="4928808"/>
            <a:ext cx="2455081" cy="344128"/>
          </a:xfrm>
          <a:prstGeom prst="rect">
            <a:avLst/>
          </a:prstGeom>
          <a:solidFill>
            <a:schemeClr val="accent2">
              <a:lumMod val="20000"/>
              <a:lumOff val="80000"/>
            </a:schemeClr>
          </a:solidFill>
        </p:spPr>
        <p:txBody>
          <a:bodyPr wrap="square" lIns="108000" tIns="36000" rIns="36000" b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effectLst/>
                <a:uLnTx/>
                <a:uFillTx/>
                <a:latin typeface="+mn-ea"/>
                <a:cs typeface="メイリオ" panose="020B0604030504040204" pitchFamily="50" charset="-128"/>
              </a:rPr>
              <a:t> 中堅・中小グループ化税制</a:t>
            </a:r>
            <a:endParaRPr kumimoji="1" lang="en-US" altLang="ja-JP" sz="1000" b="1" i="0" u="none" strike="noStrike" kern="1200" cap="none" spc="0" normalizeH="0" baseline="0" noProof="0" dirty="0">
              <a:ln>
                <a:noFill/>
              </a:ln>
              <a:effectLst/>
              <a:uLnTx/>
              <a:uFillTx/>
              <a:latin typeface="+mn-ea"/>
              <a:cs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effectLst/>
                <a:uLnTx/>
                <a:uFillTx/>
                <a:latin typeface="+mn-ea"/>
                <a:cs typeface="メイリオ" panose="020B0604030504040204" pitchFamily="50" charset="-128"/>
              </a:rPr>
              <a:t>（積立率や据置期間を深堀りする措置）</a:t>
            </a:r>
            <a:endParaRPr kumimoji="1" lang="ja-JP" altLang="en-US" sz="800" b="1" i="0" u="none" strike="noStrike" kern="1200" cap="none" spc="0" normalizeH="0" baseline="0" noProof="0" dirty="0">
              <a:ln>
                <a:noFill/>
              </a:ln>
              <a:effectLst/>
              <a:uLnTx/>
              <a:uFillTx/>
              <a:latin typeface="+mn-ea"/>
              <a:cs typeface="メイリオ" panose="020B0604030504040204" pitchFamily="50" charset="-128"/>
            </a:endParaRPr>
          </a:p>
        </p:txBody>
      </p:sp>
      <p:sp>
        <p:nvSpPr>
          <p:cNvPr id="134" name="テキスト ボックス 133">
            <a:extLst>
              <a:ext uri="{FF2B5EF4-FFF2-40B4-BE49-F238E27FC236}">
                <a16:creationId xmlns:a16="http://schemas.microsoft.com/office/drawing/2014/main" id="{15AECB26-8523-AAED-7C33-DD06D1FAED6D}"/>
              </a:ext>
            </a:extLst>
          </p:cNvPr>
          <p:cNvSpPr txBox="1"/>
          <p:nvPr/>
        </p:nvSpPr>
        <p:spPr bwMode="auto">
          <a:xfrm>
            <a:off x="371005" y="9499550"/>
            <a:ext cx="2579814" cy="262943"/>
          </a:xfrm>
          <a:prstGeom prst="rect">
            <a:avLst/>
          </a:prstGeom>
          <a:solidFill>
            <a:schemeClr val="accent2">
              <a:lumMod val="20000"/>
              <a:lumOff val="80000"/>
            </a:schemeClr>
          </a:solidFill>
          <a:ln w="9525">
            <a:noFill/>
            <a:miter lim="800000"/>
            <a:headEnd/>
            <a:tailEnd/>
          </a:ln>
        </p:spPr>
        <p:txBody>
          <a:bodyPr wrap="square" lIns="72000" tIns="72000" rIns="72000" bIns="36000" rtlCol="0">
            <a:spAutoFit/>
          </a:bodyPr>
          <a:lstStyle/>
          <a:p>
            <a:pPr marL="171450" marR="0" lvl="0" indent="-171450" defTabSz="457200" rtl="0" eaLnBrk="1" fontAlgn="auto" latinLnBrk="0" hangingPunct="1">
              <a:lnSpc>
                <a:spcPct val="100000"/>
              </a:lnSpc>
              <a:spcBef>
                <a:spcPct val="20000"/>
              </a:spcBef>
              <a:spcAft>
                <a:spcPts val="0"/>
              </a:spcAft>
              <a:buClr>
                <a:schemeClr val="tx1"/>
              </a:buClr>
              <a:buSzTx/>
              <a:buFont typeface="Wingdings" panose="05000000000000000000" pitchFamily="2" charset="2"/>
              <a:buChar char="l"/>
              <a:tabLst/>
              <a:defRPr/>
            </a:pPr>
            <a:r>
              <a:rPr lang="ja-JP" altLang="en-US" sz="1000" kern="0" dirty="0">
                <a:latin typeface="メイリオ" panose="020B0604030504040204" pitchFamily="50" charset="-128"/>
                <a:ea typeface="メイリオ" panose="020B0604030504040204" pitchFamily="50" charset="-128"/>
              </a:rPr>
              <a:t>控除率が</a:t>
            </a:r>
            <a:r>
              <a:rPr lang="ja-JP" altLang="en-US" sz="1000" b="1" kern="0" dirty="0">
                <a:solidFill>
                  <a:srgbClr val="FF0000"/>
                </a:solidFill>
                <a:latin typeface="メイリオ" panose="020B0604030504040204" pitchFamily="50" charset="-128"/>
                <a:ea typeface="メイリオ" panose="020B0604030504040204" pitchFamily="50" charset="-128"/>
              </a:rPr>
              <a:t>最大</a:t>
            </a:r>
            <a:r>
              <a:rPr lang="en-US" altLang="ja-JP" sz="1000" b="1" kern="0" dirty="0">
                <a:solidFill>
                  <a:srgbClr val="FF0000"/>
                </a:solidFill>
                <a:latin typeface="メイリオ" panose="020B0604030504040204" pitchFamily="50" charset="-128"/>
                <a:ea typeface="メイリオ" panose="020B0604030504040204" pitchFamily="50" charset="-128"/>
              </a:rPr>
              <a:t>45</a:t>
            </a:r>
            <a:r>
              <a:rPr lang="ja-JP" altLang="en-US" sz="1000" b="1" kern="0" dirty="0">
                <a:solidFill>
                  <a:srgbClr val="FF0000"/>
                </a:solidFill>
                <a:latin typeface="メイリオ" panose="020B0604030504040204" pitchFamily="50" charset="-128"/>
                <a:ea typeface="メイリオ" panose="020B0604030504040204" pitchFamily="50" charset="-128"/>
              </a:rPr>
              <a:t>％</a:t>
            </a:r>
            <a:r>
              <a:rPr lang="ja-JP" altLang="en-US" sz="1000" kern="0" dirty="0">
                <a:latin typeface="メイリオ" panose="020B0604030504040204" pitchFamily="50" charset="-128"/>
                <a:ea typeface="メイリオ" panose="020B0604030504040204" pitchFamily="50" charset="-128"/>
              </a:rPr>
              <a:t>に拡大（現行</a:t>
            </a:r>
            <a:r>
              <a:rPr lang="en-US" altLang="ja-JP" sz="1000" kern="0" dirty="0">
                <a:latin typeface="メイリオ" panose="020B0604030504040204" pitchFamily="50" charset="-128"/>
                <a:ea typeface="メイリオ" panose="020B0604030504040204" pitchFamily="50" charset="-128"/>
              </a:rPr>
              <a:t>40</a:t>
            </a:r>
            <a:r>
              <a:rPr lang="ja-JP" altLang="en-US" sz="1000" kern="0" dirty="0">
                <a:latin typeface="メイリオ" panose="020B0604030504040204" pitchFamily="50" charset="-128"/>
                <a:ea typeface="メイリオ" panose="020B0604030504040204" pitchFamily="50" charset="-128"/>
              </a:rPr>
              <a:t>％）</a:t>
            </a:r>
            <a:endParaRPr lang="en-US" altLang="ja-JP" sz="1000" b="1" kern="0" dirty="0">
              <a:solidFill>
                <a:srgbClr val="FF0000"/>
              </a:solidFill>
              <a:latin typeface="メイリオ" panose="020B0604030504040204" pitchFamily="50" charset="-128"/>
              <a:ea typeface="メイリオ" panose="020B0604030504040204" pitchFamily="50" charset="-128"/>
            </a:endParaRPr>
          </a:p>
        </p:txBody>
      </p:sp>
      <p:sp>
        <p:nvSpPr>
          <p:cNvPr id="136" name="テキスト ボックス 135">
            <a:extLst>
              <a:ext uri="{FF2B5EF4-FFF2-40B4-BE49-F238E27FC236}">
                <a16:creationId xmlns:a16="http://schemas.microsoft.com/office/drawing/2014/main" id="{A2466E3F-00BE-BBE0-E572-8B539067CE8F}"/>
              </a:ext>
            </a:extLst>
          </p:cNvPr>
          <p:cNvSpPr txBox="1"/>
          <p:nvPr/>
        </p:nvSpPr>
        <p:spPr>
          <a:xfrm>
            <a:off x="7739592" y="1898681"/>
            <a:ext cx="2605616" cy="230832"/>
          </a:xfrm>
          <a:prstGeom prst="rect">
            <a:avLst/>
          </a:prstGeom>
          <a:noFill/>
        </p:spPr>
        <p:txBody>
          <a:bodyPr wrap="square">
            <a:spAutoFit/>
          </a:bodyPr>
          <a:lstStyle/>
          <a:p>
            <a:r>
              <a:rPr lang="en-US" altLang="ja-JP" sz="900" u="sng" kern="100" dirty="0">
                <a:solidFill>
                  <a:srgbClr val="0563C1"/>
                </a:solidFill>
                <a:effectLst/>
                <a:latin typeface="メイリオ" panose="020B0604030504040204" pitchFamily="50" charset="-128"/>
                <a:ea typeface="メイリオ" panose="020B0604030504040204" pitchFamily="50" charset="-128"/>
                <a:cs typeface="Courier New" panose="02070309020205020404" pitchFamily="49" charset="0"/>
                <a:hlinkClick r:id="rId7"/>
              </a:rPr>
              <a:t>https://www.jcci.or.jp/sme/tax-reform/</a:t>
            </a:r>
            <a:endParaRPr lang="ja-JP" altLang="ja-JP" sz="900" kern="100" dirty="0">
              <a:effectLst/>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141" name="正方形/長方形 140">
            <a:extLst>
              <a:ext uri="{FF2B5EF4-FFF2-40B4-BE49-F238E27FC236}">
                <a16:creationId xmlns:a16="http://schemas.microsoft.com/office/drawing/2014/main" id="{11BC57C8-D4EF-6DDA-737B-D43B34F56F67}"/>
              </a:ext>
            </a:extLst>
          </p:cNvPr>
          <p:cNvSpPr/>
          <p:nvPr/>
        </p:nvSpPr>
        <p:spPr>
          <a:xfrm>
            <a:off x="4875639" y="1977933"/>
            <a:ext cx="2141382" cy="22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00" dirty="0">
                <a:solidFill>
                  <a:schemeClr val="tx1"/>
                </a:solidFill>
              </a:rPr>
              <a:t>日商「税制改正 特設サイト」 ▶</a:t>
            </a:r>
          </a:p>
        </p:txBody>
      </p:sp>
      <p:sp>
        <p:nvSpPr>
          <p:cNvPr id="3" name="テキスト ボックス 2">
            <a:extLst>
              <a:ext uri="{FF2B5EF4-FFF2-40B4-BE49-F238E27FC236}">
                <a16:creationId xmlns:a16="http://schemas.microsoft.com/office/drawing/2014/main" id="{42AEB195-DF64-0294-E43E-A7B2DBDD4FD5}"/>
              </a:ext>
            </a:extLst>
          </p:cNvPr>
          <p:cNvSpPr txBox="1"/>
          <p:nvPr/>
        </p:nvSpPr>
        <p:spPr>
          <a:xfrm>
            <a:off x="2240980" y="5148919"/>
            <a:ext cx="2712174" cy="438582"/>
          </a:xfrm>
          <a:prstGeom prst="rect">
            <a:avLst/>
          </a:prstGeom>
          <a:noFill/>
        </p:spPr>
        <p:txBody>
          <a:bodyPr vert="horz" wrap="square" rtlCol="0" anchor="ctr">
            <a:spAutoFit/>
          </a:bodyPr>
          <a:lstStyle/>
          <a:p>
            <a:pPr marL="0" marR="0" lvl="0" indent="0" defTabSz="914400" rtl="0" eaLnBrk="1" fontAlgn="auto" latinLnBrk="0" hangingPunct="1">
              <a:lnSpc>
                <a:spcPct val="100000"/>
              </a:lnSpc>
              <a:spcBef>
                <a:spcPts val="0"/>
              </a:spcBef>
              <a:spcAft>
                <a:spcPts val="300"/>
              </a:spcAft>
              <a:buClrTx/>
              <a:buSzTx/>
              <a:buFontTx/>
              <a:buNone/>
              <a:tabLst/>
              <a:defRPr/>
            </a:pPr>
            <a:r>
              <a:rPr kumimoji="1" lang="ja-JP" altLang="en-US" sz="1000" b="1" dirty="0">
                <a:solidFill>
                  <a:schemeClr val="accent6">
                    <a:lumMod val="50000"/>
                  </a:schemeClr>
                </a:solidFill>
                <a:latin typeface="メイリオ" panose="020B0604030504040204" pitchFamily="50" charset="-128"/>
                <a:ea typeface="メイリオ" panose="020B0604030504040204" pitchFamily="50" charset="-128"/>
                <a:cs typeface="Meiryo UI" panose="020B0604030504040204" pitchFamily="50" charset="-128"/>
              </a:rPr>
              <a:t>②</a:t>
            </a:r>
            <a:r>
              <a:rPr kumimoji="1" lang="en-US" altLang="ja-JP" sz="1000" b="1" dirty="0">
                <a:solidFill>
                  <a:schemeClr val="accent6">
                    <a:lumMod val="50000"/>
                  </a:schemeClr>
                </a:solidFill>
                <a:latin typeface="メイリオ" panose="020B0604030504040204" pitchFamily="50" charset="-128"/>
                <a:ea typeface="メイリオ" panose="020B0604030504040204" pitchFamily="50" charset="-128"/>
                <a:cs typeface="Meiryo UI" panose="020B0604030504040204" pitchFamily="50" charset="-128"/>
              </a:rPr>
              <a:t>M&amp;A</a:t>
            </a:r>
            <a:r>
              <a:rPr kumimoji="1" lang="ja-JP" altLang="en-US" sz="1000" b="1" dirty="0">
                <a:solidFill>
                  <a:schemeClr val="accent6">
                    <a:lumMod val="50000"/>
                  </a:schemeClr>
                </a:solidFill>
                <a:latin typeface="メイリオ" panose="020B0604030504040204" pitchFamily="50" charset="-128"/>
                <a:ea typeface="メイリオ" panose="020B0604030504040204" pitchFamily="50" charset="-128"/>
                <a:cs typeface="Meiryo UI" panose="020B0604030504040204" pitchFamily="50" charset="-128"/>
              </a:rPr>
              <a:t>実施に</a:t>
            </a:r>
            <a:r>
              <a:rPr kumimoji="1" lang="ja-JP" altLang="en-US"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cs typeface="Meiryo UI" panose="020B0604030504040204" pitchFamily="50" charset="-128"/>
              </a:rPr>
              <a:t>準備金を積立 </a:t>
            </a:r>
            <a:r>
              <a:rPr kumimoji="1" lang="en-US" altLang="ja-JP"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損金算入</a:t>
            </a:r>
            <a:r>
              <a:rPr kumimoji="1" lang="en-US" altLang="ja-JP"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a:t>
            </a:r>
          </a:p>
          <a:p>
            <a:pPr marL="0" marR="0" lvl="0" indent="0" defTabSz="914400" rtl="0" eaLnBrk="1" fontAlgn="auto" latinLnBrk="0" hangingPunct="1">
              <a:lnSpc>
                <a:spcPct val="100000"/>
              </a:lnSpc>
              <a:spcBef>
                <a:spcPts val="0"/>
              </a:spcBef>
              <a:buClrTx/>
              <a:buSzTx/>
              <a:buFontTx/>
              <a:buNone/>
              <a:tabLst/>
              <a:defRPr/>
            </a:pPr>
            <a:r>
              <a:rPr kumimoji="1" lang="ja-JP" altLang="en-US" sz="1000" dirty="0">
                <a:latin typeface="メイリオ" panose="020B0604030504040204" pitchFamily="50" charset="-128"/>
                <a:ea typeface="メイリオ" panose="020B0604030504040204" pitchFamily="50" charset="-128"/>
                <a:cs typeface="Meiryo UI" panose="020B0604030504040204" pitchFamily="50" charset="-128"/>
              </a:rPr>
              <a:t>　（株式等の取得対価の</a:t>
            </a:r>
            <a:r>
              <a:rPr kumimoji="1" lang="ja-JP" altLang="en-US" sz="1000" b="1" u="sng" dirty="0">
                <a:latin typeface="メイリオ" panose="020B0604030504040204" pitchFamily="50" charset="-128"/>
                <a:ea typeface="メイリオ" panose="020B0604030504040204" pitchFamily="50" charset="-128"/>
                <a:cs typeface="Meiryo UI" panose="020B0604030504040204" pitchFamily="50" charset="-128"/>
              </a:rPr>
              <a:t>最大</a:t>
            </a:r>
            <a:r>
              <a:rPr kumimoji="1" lang="en-US" altLang="ja-JP" sz="1000" b="1" u="sng" dirty="0">
                <a:latin typeface="メイリオ" panose="020B0604030504040204" pitchFamily="50" charset="-128"/>
                <a:ea typeface="メイリオ" panose="020B0604030504040204" pitchFamily="50" charset="-128"/>
                <a:cs typeface="Meiryo UI" panose="020B0604030504040204" pitchFamily="50" charset="-128"/>
              </a:rPr>
              <a:t>100</a:t>
            </a:r>
            <a:r>
              <a:rPr kumimoji="1" lang="ja-JP" altLang="en-US" sz="1000" b="1" u="sng" dirty="0">
                <a:latin typeface="メイリオ" panose="020B0604030504040204" pitchFamily="50" charset="-128"/>
                <a:ea typeface="メイリオ" panose="020B0604030504040204" pitchFamily="50" charset="-128"/>
                <a:cs typeface="Meiryo UI" panose="020B0604030504040204" pitchFamily="50" charset="-128"/>
              </a:rPr>
              <a:t>％以下</a:t>
            </a:r>
            <a:r>
              <a:rPr kumimoji="1" lang="ja-JP" altLang="en-US" sz="1000" dirty="0">
                <a:latin typeface="メイリオ" panose="020B0604030504040204" pitchFamily="50" charset="-128"/>
                <a:ea typeface="メイリオ" panose="020B0604030504040204" pitchFamily="50" charset="-128"/>
                <a:cs typeface="Meiryo UI" panose="020B0604030504040204" pitchFamily="50" charset="-128"/>
              </a:rPr>
              <a:t>）</a:t>
            </a:r>
            <a:endParaRPr kumimoji="1" lang="ja-JP" altLang="en-US"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00CAAB66-AEAE-B0D6-5173-01CB142A8C05}"/>
              </a:ext>
            </a:extLst>
          </p:cNvPr>
          <p:cNvSpPr txBox="1"/>
          <p:nvPr/>
        </p:nvSpPr>
        <p:spPr>
          <a:xfrm>
            <a:off x="2232695" y="6147676"/>
            <a:ext cx="265922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cs typeface="Meiryo UI" panose="020B0604030504040204" pitchFamily="50" charset="-128"/>
              </a:rPr>
              <a:t>⑤据置期間終了後、５年かけて</a:t>
            </a:r>
            <a:endParaRPr kumimoji="1" lang="en-US" altLang="ja-JP"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accent6">
                    <a:lumMod val="50000"/>
                  </a:schemeClr>
                </a:solidFill>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cs typeface="Meiryo UI" panose="020B0604030504040204" pitchFamily="50" charset="-128"/>
              </a:rPr>
              <a:t>均等取崩 </a:t>
            </a:r>
            <a:r>
              <a:rPr kumimoji="1" lang="en-US" altLang="ja-JP"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益金算入</a:t>
            </a:r>
            <a:r>
              <a:rPr kumimoji="1" lang="en-US" altLang="ja-JP" sz="10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eiryo UI" panose="020B0604030504040204" pitchFamily="50" charset="-128"/>
              </a:rPr>
              <a:t>]</a:t>
            </a:r>
          </a:p>
        </p:txBody>
      </p:sp>
      <p:sp>
        <p:nvSpPr>
          <p:cNvPr id="10" name="テキスト ボックス 9">
            <a:extLst>
              <a:ext uri="{FF2B5EF4-FFF2-40B4-BE49-F238E27FC236}">
                <a16:creationId xmlns:a16="http://schemas.microsoft.com/office/drawing/2014/main" id="{4D2C21CD-DCFD-C84F-2F70-C79057957F5A}"/>
              </a:ext>
            </a:extLst>
          </p:cNvPr>
          <p:cNvSpPr txBox="1"/>
          <p:nvPr/>
        </p:nvSpPr>
        <p:spPr>
          <a:xfrm>
            <a:off x="2145079" y="6517306"/>
            <a:ext cx="2834454" cy="338554"/>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株式譲渡が対象（事業譲渡は対象外）かつ、</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株式の取得価額が</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億円以下の場合に限る</a:t>
            </a:r>
            <a:endParaRPr lang="en-US" altLang="ja-JP" sz="800"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D64B49E9-1A77-143E-9DD1-99E78BA9A2CD}"/>
              </a:ext>
            </a:extLst>
          </p:cNvPr>
          <p:cNvSpPr/>
          <p:nvPr/>
        </p:nvSpPr>
        <p:spPr>
          <a:xfrm>
            <a:off x="2244416" y="4933516"/>
            <a:ext cx="1888046" cy="246221"/>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accent6">
                    <a:lumMod val="50000"/>
                  </a:schemeClr>
                </a:solidFill>
                <a:latin typeface="メイリオ" panose="020B0604030504040204" pitchFamily="50" charset="-128"/>
                <a:ea typeface="メイリオ" panose="020B0604030504040204" pitchFamily="50" charset="-128"/>
              </a:rPr>
              <a:t>①経営力向上計画の認定</a:t>
            </a:r>
            <a:endParaRPr kumimoji="1" lang="en-US" altLang="ja-JP"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endParaRPr>
          </a:p>
        </p:txBody>
      </p:sp>
      <p:cxnSp>
        <p:nvCxnSpPr>
          <p:cNvPr id="12" name="直線矢印コネクタ 11">
            <a:extLst>
              <a:ext uri="{FF2B5EF4-FFF2-40B4-BE49-F238E27FC236}">
                <a16:creationId xmlns:a16="http://schemas.microsoft.com/office/drawing/2014/main" id="{D0D6C85C-E24F-DF8C-F866-4637433DCD08}"/>
              </a:ext>
            </a:extLst>
          </p:cNvPr>
          <p:cNvCxnSpPr>
            <a:cxnSpLocks/>
          </p:cNvCxnSpPr>
          <p:nvPr/>
        </p:nvCxnSpPr>
        <p:spPr>
          <a:xfrm>
            <a:off x="2390600" y="5371349"/>
            <a:ext cx="0" cy="766178"/>
          </a:xfrm>
          <a:prstGeom prst="straightConnector1">
            <a:avLst/>
          </a:prstGeom>
          <a:ln w="25400">
            <a:solidFill>
              <a:schemeClr val="accent6">
                <a:lumMod val="50000"/>
              </a:schemeClr>
            </a:solidFill>
            <a:prstDash val="sysDot"/>
            <a:headEnd type="none"/>
            <a:tailEnd type="triangle" w="med" len="med"/>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5F9EF125-548B-2AED-BD6E-E488E12A8F7C}"/>
              </a:ext>
            </a:extLst>
          </p:cNvPr>
          <p:cNvSpPr/>
          <p:nvPr/>
        </p:nvSpPr>
        <p:spPr>
          <a:xfrm>
            <a:off x="2238065" y="5573060"/>
            <a:ext cx="1888046" cy="190240"/>
          </a:xfrm>
          <a:prstGeom prst="rect">
            <a:avLst/>
          </a:prstGeom>
          <a:solidFill>
            <a:schemeClr val="bg1"/>
          </a:solidFill>
        </p:spPr>
        <p:txBody>
          <a:bodyPr wrap="square" tIns="36000" bIns="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accent6">
                    <a:lumMod val="50000"/>
                  </a:schemeClr>
                </a:solidFill>
                <a:latin typeface="メイリオ" panose="020B0604030504040204" pitchFamily="50" charset="-128"/>
                <a:ea typeface="メイリオ" panose="020B0604030504040204" pitchFamily="50" charset="-128"/>
              </a:rPr>
              <a:t>③</a:t>
            </a:r>
            <a:r>
              <a:rPr kumimoji="1" lang="ja-JP" altLang="en-US" sz="1000" b="1"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rPr>
              <a:t>据置期間</a:t>
            </a:r>
            <a:r>
              <a:rPr kumimoji="1" lang="ja-JP" altLang="en-US" sz="1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a:t>
            </a:r>
            <a:r>
              <a:rPr kumimoji="1" lang="ja-JP" altLang="en-US" sz="10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最長</a:t>
            </a:r>
            <a:r>
              <a:rPr kumimoji="1" lang="en-US" altLang="ja-JP" sz="10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10</a:t>
            </a:r>
            <a:r>
              <a:rPr kumimoji="1" lang="ja-JP" altLang="en-US" sz="10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年</a:t>
            </a:r>
            <a:r>
              <a:rPr kumimoji="1" lang="ja-JP" altLang="en-US" sz="1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a:t>
            </a:r>
            <a:endParaRPr kumimoji="1" lang="en-US" altLang="ja-JP" sz="10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21CB06EE-A6D6-085A-098E-694531BC72E1}"/>
              </a:ext>
            </a:extLst>
          </p:cNvPr>
          <p:cNvSpPr/>
          <p:nvPr/>
        </p:nvSpPr>
        <p:spPr>
          <a:xfrm>
            <a:off x="2145078" y="4891226"/>
            <a:ext cx="5304238" cy="1964634"/>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0FCA02D-9E4B-62F2-533D-9FDC300D02FA}"/>
              </a:ext>
            </a:extLst>
          </p:cNvPr>
          <p:cNvSpPr txBox="1"/>
          <p:nvPr/>
        </p:nvSpPr>
        <p:spPr>
          <a:xfrm>
            <a:off x="37193" y="4885276"/>
            <a:ext cx="2084659" cy="1990288"/>
          </a:xfrm>
          <a:prstGeom prst="rect">
            <a:avLst/>
          </a:prstGeom>
          <a:noFill/>
        </p:spPr>
        <p:txBody>
          <a:bodyPr wrap="square" rtlCol="0">
            <a:spAutoFit/>
          </a:bodyPr>
          <a:lstStyle/>
          <a:p>
            <a:pPr marL="284400" indent="-171450" defTabSz="1280160">
              <a:spcBef>
                <a:spcPts val="400"/>
              </a:spcBef>
              <a:buFont typeface="Wingdings" panose="05000000000000000000" pitchFamily="2" charset="2"/>
              <a:buChar char="Ø"/>
            </a:pPr>
            <a:r>
              <a:rPr lang="en-US" altLang="ja-JP" sz="1200" dirty="0">
                <a:latin typeface="メイリオ" panose="020B0604030504040204" pitchFamily="50" charset="-128"/>
                <a:ea typeface="メイリオ" panose="020B0604030504040204" pitchFamily="50" charset="-128"/>
              </a:rPr>
              <a:t>M&amp;A</a:t>
            </a:r>
            <a:r>
              <a:rPr lang="ja-JP" altLang="en-US" sz="1200" dirty="0">
                <a:latin typeface="メイリオ" panose="020B0604030504040204" pitchFamily="50" charset="-128"/>
                <a:ea typeface="メイリオ" panose="020B0604030504040204" pitchFamily="50" charset="-128"/>
              </a:rPr>
              <a:t>実施後のリスクに備えるため、</a:t>
            </a:r>
            <a:r>
              <a:rPr lang="en-US" altLang="ja-JP" sz="1200" dirty="0">
                <a:latin typeface="メイリオ" panose="020B0604030504040204" pitchFamily="50" charset="-128"/>
                <a:ea typeface="メイリオ" panose="020B0604030504040204" pitchFamily="50" charset="-128"/>
              </a:rPr>
              <a:t>M&amp;A</a:t>
            </a:r>
            <a:r>
              <a:rPr lang="ja-JP" altLang="en-US" sz="1200" dirty="0">
                <a:latin typeface="メイリオ" panose="020B0604030504040204" pitchFamily="50" charset="-128"/>
                <a:ea typeface="メイリオ" panose="020B0604030504040204" pitchFamily="50" charset="-128"/>
              </a:rPr>
              <a:t>実施時に投資額の一定比率の金額を損金算入できる措置が３年延長</a:t>
            </a:r>
          </a:p>
          <a:p>
            <a:pPr marL="284400" indent="-171450" defTabSz="1280160">
              <a:spcBef>
                <a:spcPts val="400"/>
              </a:spcBef>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中堅・中小企業によるグループ化に向けた複数回の</a:t>
            </a:r>
            <a:r>
              <a:rPr lang="en-US" altLang="ja-JP" sz="1200" dirty="0">
                <a:latin typeface="メイリオ" panose="020B0604030504040204" pitchFamily="50" charset="-128"/>
                <a:ea typeface="メイリオ" panose="020B0604030504040204" pitchFamily="50" charset="-128"/>
              </a:rPr>
              <a:t>M&amp;A</a:t>
            </a:r>
            <a:r>
              <a:rPr lang="ja-JP" altLang="en-US" sz="1200" dirty="0">
                <a:latin typeface="メイリオ" panose="020B0604030504040204" pitchFamily="50" charset="-128"/>
                <a:ea typeface="メイリオ" panose="020B0604030504040204" pitchFamily="50" charset="-128"/>
              </a:rPr>
              <a:t>に対し、積立率や据置期間を深堀りする新たな枠を創設</a:t>
            </a:r>
          </a:p>
        </p:txBody>
      </p:sp>
      <p:cxnSp>
        <p:nvCxnSpPr>
          <p:cNvPr id="66" name="直線コネクタ 65">
            <a:extLst>
              <a:ext uri="{FF2B5EF4-FFF2-40B4-BE49-F238E27FC236}">
                <a16:creationId xmlns:a16="http://schemas.microsoft.com/office/drawing/2014/main" id="{A8675E76-AEEE-AD76-3991-C5BAFAE0C57F}"/>
              </a:ext>
            </a:extLst>
          </p:cNvPr>
          <p:cNvCxnSpPr>
            <a:cxnSpLocks/>
          </p:cNvCxnSpPr>
          <p:nvPr/>
        </p:nvCxnSpPr>
        <p:spPr>
          <a:xfrm flipH="1">
            <a:off x="3802829" y="5661667"/>
            <a:ext cx="324000" cy="0"/>
          </a:xfrm>
          <a:prstGeom prst="line">
            <a:avLst/>
          </a:prstGeom>
          <a:ln>
            <a:solidFill>
              <a:schemeClr val="accent2">
                <a:lumMod val="7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sp>
        <p:nvSpPr>
          <p:cNvPr id="9" name="吹き出し: 角を丸めた四角形 39">
            <a:extLst>
              <a:ext uri="{FF2B5EF4-FFF2-40B4-BE49-F238E27FC236}">
                <a16:creationId xmlns:a16="http://schemas.microsoft.com/office/drawing/2014/main" id="{E2C2ECEB-5795-9662-1548-534511DB7757}"/>
              </a:ext>
            </a:extLst>
          </p:cNvPr>
          <p:cNvSpPr/>
          <p:nvPr/>
        </p:nvSpPr>
        <p:spPr>
          <a:xfrm>
            <a:off x="2497088" y="5797008"/>
            <a:ext cx="2144500" cy="340519"/>
          </a:xfrm>
          <a:prstGeom prst="wedgeRoundRectCallout">
            <a:avLst>
              <a:gd name="adj1" fmla="val -17331"/>
              <a:gd name="adj2" fmla="val 44835"/>
              <a:gd name="adj3" fmla="val 16667"/>
            </a:avLst>
          </a:prstGeom>
          <a:noFill/>
          <a:ln w="12700">
            <a:noFill/>
          </a:ln>
        </p:spPr>
        <p:txBody>
          <a:bodyPr wrap="square" lIns="0" tIns="0" rIns="0" bIns="0">
            <a:spAutoFit/>
          </a:bodyPr>
          <a:lstStyle/>
          <a:p>
            <a:pPr lvl="0" defTabSz="914400">
              <a:defRPr/>
            </a:pPr>
            <a:r>
              <a:rPr kumimoji="1" lang="ja-JP" altLang="en-US" sz="1000" b="1" dirty="0">
                <a:solidFill>
                  <a:schemeClr val="accent6">
                    <a:lumMod val="50000"/>
                  </a:schemeClr>
                </a:solidFill>
                <a:latin typeface="+mn-ea"/>
              </a:rPr>
              <a:t>④簿外債務等の発覚時に準備金</a:t>
            </a:r>
            <a:endParaRPr kumimoji="1" lang="en-US" altLang="ja-JP" sz="1000" b="1" dirty="0">
              <a:solidFill>
                <a:schemeClr val="accent6">
                  <a:lumMod val="50000"/>
                </a:schemeClr>
              </a:solidFill>
              <a:latin typeface="+mn-ea"/>
            </a:endParaRPr>
          </a:p>
          <a:p>
            <a:pPr lvl="0" defTabSz="914400">
              <a:defRPr/>
            </a:pPr>
            <a:r>
              <a:rPr kumimoji="1" lang="ja-JP" altLang="en-US" sz="1000" b="1" dirty="0">
                <a:solidFill>
                  <a:schemeClr val="accent6">
                    <a:lumMod val="50000"/>
                  </a:schemeClr>
                </a:solidFill>
                <a:latin typeface="+mn-ea"/>
              </a:rPr>
              <a:t>　の取り崩し </a:t>
            </a:r>
            <a:r>
              <a:rPr kumimoji="1" lang="en-US" altLang="ja-JP" sz="1000" dirty="0">
                <a:latin typeface="+mn-ea"/>
              </a:rPr>
              <a:t>[</a:t>
            </a:r>
            <a:r>
              <a:rPr kumimoji="1" lang="ja-JP" altLang="en-US" sz="1000" dirty="0">
                <a:latin typeface="+mn-ea"/>
              </a:rPr>
              <a:t>益金算入</a:t>
            </a:r>
            <a:r>
              <a:rPr kumimoji="1" lang="en-US" altLang="ja-JP" sz="1000" dirty="0">
                <a:latin typeface="+mn-ea"/>
              </a:rPr>
              <a:t>]</a:t>
            </a:r>
            <a:endParaRPr kumimoji="1" lang="en-US" altLang="ja-JP" sz="1000" i="0" u="none" strike="noStrike" kern="1200" cap="none" spc="0" normalizeH="0" baseline="0" noProof="0" dirty="0">
              <a:ln>
                <a:noFill/>
              </a:ln>
              <a:effectLst/>
              <a:uLnTx/>
              <a:uFillTx/>
              <a:latin typeface="+mn-ea"/>
            </a:endParaRPr>
          </a:p>
        </p:txBody>
      </p:sp>
      <p:sp>
        <p:nvSpPr>
          <p:cNvPr id="17" name="吹き出し: 角を丸めた四角形 16">
            <a:extLst>
              <a:ext uri="{FF2B5EF4-FFF2-40B4-BE49-F238E27FC236}">
                <a16:creationId xmlns:a16="http://schemas.microsoft.com/office/drawing/2014/main" id="{7D8766B2-D1E3-BE2C-F3DB-A50F001A2376}"/>
              </a:ext>
            </a:extLst>
          </p:cNvPr>
          <p:cNvSpPr/>
          <p:nvPr/>
        </p:nvSpPr>
        <p:spPr>
          <a:xfrm>
            <a:off x="5072910" y="3894756"/>
            <a:ext cx="360000" cy="324000"/>
          </a:xfrm>
          <a:prstGeom prst="wedgeRoundRectCallout">
            <a:avLst>
              <a:gd name="adj1" fmla="val -80824"/>
              <a:gd name="adj2" fmla="val 19389"/>
              <a:gd name="adj3" fmla="val 16667"/>
            </a:avLst>
          </a:prstGeom>
          <a:solidFill>
            <a:schemeClr val="bg1">
              <a:lumMod val="8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kumimoji="1" lang="ja-JP" altLang="en-US" sz="1000" b="1" dirty="0">
                <a:solidFill>
                  <a:schemeClr val="tx1"/>
                </a:solidFill>
              </a:rPr>
              <a:t>特例</a:t>
            </a:r>
            <a:endParaRPr kumimoji="1" lang="en-US" altLang="ja-JP" sz="1000" b="1" dirty="0">
              <a:solidFill>
                <a:schemeClr val="tx1"/>
              </a:solidFill>
            </a:endParaRPr>
          </a:p>
          <a:p>
            <a:pPr algn="ctr"/>
            <a:r>
              <a:rPr kumimoji="1" lang="ja-JP" altLang="en-US" sz="1000" b="1" dirty="0">
                <a:solidFill>
                  <a:schemeClr val="tx1"/>
                </a:solidFill>
              </a:rPr>
              <a:t>終了</a:t>
            </a:r>
          </a:p>
        </p:txBody>
      </p:sp>
      <p:sp>
        <p:nvSpPr>
          <p:cNvPr id="18" name="テキスト ボックス 17">
            <a:extLst>
              <a:ext uri="{FF2B5EF4-FFF2-40B4-BE49-F238E27FC236}">
                <a16:creationId xmlns:a16="http://schemas.microsoft.com/office/drawing/2014/main" id="{C0C45B9E-E066-9B4F-C176-C5B95C86334A}"/>
              </a:ext>
            </a:extLst>
          </p:cNvPr>
          <p:cNvSpPr txBox="1"/>
          <p:nvPr/>
        </p:nvSpPr>
        <p:spPr>
          <a:xfrm>
            <a:off x="7041364" y="8409229"/>
            <a:ext cx="493083" cy="215444"/>
          </a:xfrm>
          <a:prstGeom prst="rect">
            <a:avLst/>
          </a:prstGeom>
          <a:noFill/>
        </p:spPr>
        <p:txBody>
          <a:bodyPr wrap="square" rtlCol="0">
            <a:spAutoFit/>
          </a:bodyPr>
          <a:lstStyle/>
          <a:p>
            <a:pPr algn="l"/>
            <a:r>
              <a:rPr kumimoji="1" lang="en-US" altLang="ja-JP" sz="800" dirty="0">
                <a:latin typeface="+mn-ea"/>
              </a:rPr>
              <a:t>(※1)</a:t>
            </a:r>
            <a:endParaRPr kumimoji="1" lang="en-US" altLang="ja-JP" sz="900" dirty="0">
              <a:latin typeface="+mn-ea"/>
            </a:endParaRPr>
          </a:p>
        </p:txBody>
      </p:sp>
      <p:sp>
        <p:nvSpPr>
          <p:cNvPr id="119" name="正方形/長方形 118">
            <a:extLst>
              <a:ext uri="{FF2B5EF4-FFF2-40B4-BE49-F238E27FC236}">
                <a16:creationId xmlns:a16="http://schemas.microsoft.com/office/drawing/2014/main" id="{FBF76E15-1A51-EDF7-0BCD-FAD82E9C5D6B}"/>
              </a:ext>
            </a:extLst>
          </p:cNvPr>
          <p:cNvSpPr/>
          <p:nvPr/>
        </p:nvSpPr>
        <p:spPr>
          <a:xfrm>
            <a:off x="4952998" y="4931091"/>
            <a:ext cx="2455081" cy="1897784"/>
          </a:xfrm>
          <a:prstGeom prst="rect">
            <a:avLst/>
          </a:prstGeom>
          <a:noFill/>
          <a:ln w="190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chorCtr="0"/>
          <a:lstStyle/>
          <a:p>
            <a:pPr algn="ctr"/>
            <a:endParaRPr kumimoji="1" lang="en-US" altLang="ja-JP" sz="1000" b="1" dirty="0">
              <a:solidFill>
                <a:schemeClr val="tx1"/>
              </a:solidFill>
            </a:endParaRPr>
          </a:p>
        </p:txBody>
      </p:sp>
      <p:sp>
        <p:nvSpPr>
          <p:cNvPr id="130" name="吹き出し: 角を丸めた四角形 129">
            <a:extLst>
              <a:ext uri="{FF2B5EF4-FFF2-40B4-BE49-F238E27FC236}">
                <a16:creationId xmlns:a16="http://schemas.microsoft.com/office/drawing/2014/main" id="{E6AFCC85-54EA-35EA-50FA-AD99A6324D57}"/>
              </a:ext>
            </a:extLst>
          </p:cNvPr>
          <p:cNvSpPr/>
          <p:nvPr/>
        </p:nvSpPr>
        <p:spPr>
          <a:xfrm>
            <a:off x="4701512" y="4932900"/>
            <a:ext cx="324000" cy="180000"/>
          </a:xfrm>
          <a:prstGeom prst="wedgeRoundRectCallout">
            <a:avLst>
              <a:gd name="adj1" fmla="val 64841"/>
              <a:gd name="adj2" fmla="val 25631"/>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900" b="1" dirty="0">
                <a:solidFill>
                  <a:srgbClr val="C00000"/>
                </a:solidFill>
              </a:rPr>
              <a:t>拡充</a:t>
            </a:r>
          </a:p>
        </p:txBody>
      </p:sp>
      <p:sp>
        <p:nvSpPr>
          <p:cNvPr id="44" name="矢印: 右 43">
            <a:extLst>
              <a:ext uri="{FF2B5EF4-FFF2-40B4-BE49-F238E27FC236}">
                <a16:creationId xmlns:a16="http://schemas.microsoft.com/office/drawing/2014/main" id="{0B1AD413-DCF5-48E6-17F5-CBE067B67137}"/>
              </a:ext>
            </a:extLst>
          </p:cNvPr>
          <p:cNvSpPr/>
          <p:nvPr/>
        </p:nvSpPr>
        <p:spPr>
          <a:xfrm>
            <a:off x="5269569" y="5675253"/>
            <a:ext cx="180250" cy="180000"/>
          </a:xfrm>
          <a:prstGeom prst="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7" name="矢印: 右 56">
            <a:extLst>
              <a:ext uri="{FF2B5EF4-FFF2-40B4-BE49-F238E27FC236}">
                <a16:creationId xmlns:a16="http://schemas.microsoft.com/office/drawing/2014/main" id="{9FDA910B-73C2-445C-A2A7-CB1E29097440}"/>
              </a:ext>
            </a:extLst>
          </p:cNvPr>
          <p:cNvSpPr/>
          <p:nvPr/>
        </p:nvSpPr>
        <p:spPr>
          <a:xfrm>
            <a:off x="5269569" y="6211047"/>
            <a:ext cx="180250" cy="180000"/>
          </a:xfrm>
          <a:prstGeom prst="rightArrow">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cxnSp>
        <p:nvCxnSpPr>
          <p:cNvPr id="19" name="直線コネクタ 18">
            <a:extLst>
              <a:ext uri="{FF2B5EF4-FFF2-40B4-BE49-F238E27FC236}">
                <a16:creationId xmlns:a16="http://schemas.microsoft.com/office/drawing/2014/main" id="{074EE385-4C9C-D432-E4EC-C4F2ADB8D002}"/>
              </a:ext>
            </a:extLst>
          </p:cNvPr>
          <p:cNvCxnSpPr/>
          <p:nvPr/>
        </p:nvCxnSpPr>
        <p:spPr>
          <a:xfrm>
            <a:off x="4952998" y="5272936"/>
            <a:ext cx="2455081" cy="0"/>
          </a:xfrm>
          <a:prstGeom prst="line">
            <a:avLst/>
          </a:prstGeom>
          <a:ln w="1905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B3C77294-EADC-AED4-2CCB-B262C8822892}"/>
              </a:ext>
            </a:extLst>
          </p:cNvPr>
          <p:cNvCxnSpPr>
            <a:cxnSpLocks/>
          </p:cNvCxnSpPr>
          <p:nvPr/>
        </p:nvCxnSpPr>
        <p:spPr>
          <a:xfrm>
            <a:off x="4122100" y="5664169"/>
            <a:ext cx="976508" cy="438581"/>
          </a:xfrm>
          <a:prstGeom prst="line">
            <a:avLst/>
          </a:prstGeom>
          <a:ln>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6B2616D-434B-99CE-8824-B19BEF16DE82}"/>
              </a:ext>
            </a:extLst>
          </p:cNvPr>
          <p:cNvCxnSpPr>
            <a:cxnSpLocks/>
          </p:cNvCxnSpPr>
          <p:nvPr/>
        </p:nvCxnSpPr>
        <p:spPr>
          <a:xfrm flipH="1" flipV="1">
            <a:off x="4722577" y="5454796"/>
            <a:ext cx="380042" cy="118264"/>
          </a:xfrm>
          <a:prstGeom prst="line">
            <a:avLst/>
          </a:prstGeom>
          <a:ln>
            <a:solidFill>
              <a:schemeClr val="accent2">
                <a:lumMod val="7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822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テキスト ボックス 84"/>
          <p:cNvSpPr txBox="1"/>
          <p:nvPr/>
        </p:nvSpPr>
        <p:spPr>
          <a:xfrm>
            <a:off x="35619" y="357824"/>
            <a:ext cx="7290805" cy="748923"/>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５．交際費課税特例の延長（３年）・拡充（飲食費上限の引上げ</a:t>
            </a:r>
            <a:r>
              <a:rPr lang="en-US" altLang="ja-JP" sz="1200" b="1" u="sng" dirty="0">
                <a:solidFill>
                  <a:prstClr val="black"/>
                </a:solidFill>
                <a:latin typeface="メイリオ" panose="020B0604030504040204" pitchFamily="50" charset="-128"/>
                <a:ea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rPr>
              <a:t>１万円</a:t>
            </a:r>
            <a:r>
              <a:rPr lang="en-US" altLang="ja-JP" sz="1200" b="1" u="sng" dirty="0">
                <a:solidFill>
                  <a:prstClr val="black"/>
                </a:solidFill>
                <a:latin typeface="メイリオ" panose="020B0604030504040204" pitchFamily="50" charset="-128"/>
                <a:ea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rPr>
              <a:t>）</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交際費を</a:t>
            </a:r>
            <a:r>
              <a:rPr lang="en-US" altLang="ja-JP" sz="1200" dirty="0">
                <a:latin typeface="メイリオ" panose="020B0604030504040204" pitchFamily="50" charset="-128"/>
                <a:ea typeface="メイリオ" panose="020B0604030504040204" pitchFamily="50" charset="-128"/>
              </a:rPr>
              <a:t>800</a:t>
            </a:r>
            <a:r>
              <a:rPr lang="ja-JP" altLang="en-US" sz="1200" dirty="0">
                <a:latin typeface="メイリオ" panose="020B0604030504040204" pitchFamily="50" charset="-128"/>
                <a:ea typeface="メイリオ" panose="020B0604030504040204" pitchFamily="50" charset="-128"/>
              </a:rPr>
              <a:t>万円まで全額損金算入できる中小企業向けの特例措置が３年延長</a:t>
            </a: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交際費から除外される飲食費</a:t>
            </a:r>
            <a:r>
              <a:rPr lang="ja-JP" altLang="en-US" sz="900" dirty="0">
                <a:latin typeface="メイリオ" panose="020B0604030504040204" pitchFamily="50" charset="-128"/>
                <a:ea typeface="メイリオ" panose="020B0604030504040204" pitchFamily="50" charset="-128"/>
              </a:rPr>
              <a:t>（１回１人あたり）</a:t>
            </a:r>
            <a:r>
              <a:rPr lang="ja-JP" altLang="en-US" sz="1200" dirty="0">
                <a:latin typeface="メイリオ" panose="020B0604030504040204" pitchFamily="50" charset="-128"/>
                <a:ea typeface="メイリオ" panose="020B0604030504040204" pitchFamily="50" charset="-128"/>
              </a:rPr>
              <a:t>の上限</a:t>
            </a:r>
            <a:r>
              <a:rPr lang="en-US" altLang="ja-JP" sz="1200" dirty="0">
                <a:latin typeface="メイリオ" panose="020B0604030504040204" pitchFamily="50" charset="-128"/>
                <a:ea typeface="メイリオ" panose="020B0604030504040204" pitchFamily="50" charset="-128"/>
              </a:rPr>
              <a:t>5,000</a:t>
            </a:r>
            <a:r>
              <a:rPr lang="ja-JP" altLang="en-US" sz="1200" dirty="0">
                <a:latin typeface="メイリオ" panose="020B0604030504040204" pitchFamily="50" charset="-128"/>
                <a:ea typeface="メイリオ" panose="020B0604030504040204" pitchFamily="50" charset="-128"/>
              </a:rPr>
              <a:t>円が</a:t>
            </a:r>
            <a:r>
              <a:rPr lang="ja-JP" altLang="en-US" sz="1200" b="1" dirty="0">
                <a:solidFill>
                  <a:srgbClr val="FF0000"/>
                </a:solidFill>
                <a:latin typeface="メイリオ" panose="020B0604030504040204" pitchFamily="50" charset="-128"/>
                <a:ea typeface="メイリオ" panose="020B0604030504040204" pitchFamily="50" charset="-128"/>
              </a:rPr>
              <a:t>倍額となる１万円</a:t>
            </a:r>
            <a:r>
              <a:rPr lang="ja-JP" altLang="en-US" sz="1200" dirty="0">
                <a:latin typeface="メイリオ" panose="020B0604030504040204" pitchFamily="50" charset="-128"/>
                <a:ea typeface="メイリオ" panose="020B0604030504040204" pitchFamily="50" charset="-128"/>
              </a:rPr>
              <a:t>に引上げ</a:t>
            </a:r>
            <a:endParaRPr lang="en-US" altLang="ja-JP" sz="1200" b="1" dirty="0">
              <a:solidFill>
                <a:srgbClr val="FF0000"/>
              </a:solidFill>
              <a:latin typeface="メイリオ" panose="020B0604030504040204" pitchFamily="50" charset="-128"/>
              <a:ea typeface="メイリオ" panose="020B0604030504040204" pitchFamily="50" charset="-128"/>
            </a:endParaRPr>
          </a:p>
        </p:txBody>
      </p:sp>
      <p:sp>
        <p:nvSpPr>
          <p:cNvPr id="8" name="角丸四角形 104">
            <a:extLst>
              <a:ext uri="{FF2B5EF4-FFF2-40B4-BE49-F238E27FC236}">
                <a16:creationId xmlns:a16="http://schemas.microsoft.com/office/drawing/2014/main" id="{06A4273C-58E6-0C57-0095-AD596240A491}"/>
              </a:ext>
            </a:extLst>
          </p:cNvPr>
          <p:cNvSpPr/>
          <p:nvPr/>
        </p:nvSpPr>
        <p:spPr>
          <a:xfrm>
            <a:off x="38100" y="32926"/>
            <a:ext cx="7452000" cy="288000"/>
          </a:xfrm>
          <a:prstGeom prst="roundRect">
            <a:avLst>
              <a:gd name="adj" fmla="val 0"/>
            </a:avLst>
          </a:prstGeom>
          <a:solidFill>
            <a:schemeClr val="accent6">
              <a:lumMod val="20000"/>
              <a:lumOff val="80000"/>
            </a:schemeClr>
          </a:solidFill>
          <a:ln w="12700">
            <a:solidFill>
              <a:schemeClr val="accent6">
                <a:lumMod val="50000"/>
              </a:schemeClr>
            </a:solidFill>
          </a:ln>
        </p:spPr>
        <p:style>
          <a:lnRef idx="1">
            <a:schemeClr val="accent2"/>
          </a:lnRef>
          <a:fillRef idx="3">
            <a:schemeClr val="accent2"/>
          </a:fillRef>
          <a:effectRef idx="2">
            <a:schemeClr val="accent2"/>
          </a:effectRef>
          <a:fontRef idx="minor">
            <a:schemeClr val="lt1"/>
          </a:fontRef>
        </p:style>
        <p:txBody>
          <a:bodyPr tIns="18000" bIns="0" anchor="t" anchorCtr="0"/>
          <a:lstStyle/>
          <a:p>
            <a:pPr>
              <a:defRPr/>
            </a:pPr>
            <a:r>
              <a:rPr lang="en-US" altLang="ja-JP" sz="1600" b="1" dirty="0">
                <a:solidFill>
                  <a:schemeClr val="accent6">
                    <a:lumMod val="50000"/>
                  </a:schemeClr>
                </a:solidFill>
                <a:latin typeface="Meiryo UI" panose="020B0604030504040204" pitchFamily="50" charset="-128"/>
                <a:ea typeface="Meiryo UI" panose="020B0604030504040204" pitchFamily="50" charset="-128"/>
              </a:rPr>
              <a:t>Ⅱ</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．中小企業の自己変革への挑戦を後押しする税制</a:t>
            </a:r>
            <a:r>
              <a:rPr lang="ja-JP" altLang="en-US" sz="1200" b="1" dirty="0">
                <a:solidFill>
                  <a:schemeClr val="accent6">
                    <a:lumMod val="50000"/>
                  </a:schemeClr>
                </a:solidFill>
                <a:latin typeface="Meiryo UI" panose="020B0604030504040204" pitchFamily="50" charset="-128"/>
                <a:ea typeface="Meiryo UI" panose="020B0604030504040204" pitchFamily="50" charset="-128"/>
              </a:rPr>
              <a:t>（続き）</a:t>
            </a:r>
          </a:p>
        </p:txBody>
      </p:sp>
      <p:sp>
        <p:nvSpPr>
          <p:cNvPr id="10" name="テキスト ボックス 9">
            <a:extLst>
              <a:ext uri="{FF2B5EF4-FFF2-40B4-BE49-F238E27FC236}">
                <a16:creationId xmlns:a16="http://schemas.microsoft.com/office/drawing/2014/main" id="{6BB0C01A-A597-DFC0-9024-E0C3EEA9324E}"/>
              </a:ext>
            </a:extLst>
          </p:cNvPr>
          <p:cNvSpPr txBox="1"/>
          <p:nvPr/>
        </p:nvSpPr>
        <p:spPr>
          <a:xfrm>
            <a:off x="74956" y="2993495"/>
            <a:ext cx="5967576" cy="697627"/>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６．少額減価償却資産の損金算入特例の延長（２年）</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万円未満の減価償却資産を取得した場合、年間合計</a:t>
            </a:r>
            <a:r>
              <a:rPr lang="en-US" altLang="ja-JP" sz="1200" dirty="0">
                <a:latin typeface="メイリオ" panose="020B0604030504040204" pitchFamily="50" charset="-128"/>
                <a:ea typeface="メイリオ" panose="020B0604030504040204" pitchFamily="50" charset="-128"/>
              </a:rPr>
              <a:t>300</a:t>
            </a:r>
            <a:r>
              <a:rPr lang="ja-JP" altLang="en-US" sz="1200" dirty="0">
                <a:latin typeface="メイリオ" panose="020B0604030504040204" pitchFamily="50" charset="-128"/>
                <a:ea typeface="メイリオ" panose="020B0604030504040204" pitchFamily="50" charset="-128"/>
              </a:rPr>
              <a:t>万円までを限度に、</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即時償却（全額損金算入）が可能な措置が２年延長</a:t>
            </a:r>
          </a:p>
        </p:txBody>
      </p:sp>
      <p:sp>
        <p:nvSpPr>
          <p:cNvPr id="12" name="テキスト ボックス 11">
            <a:extLst>
              <a:ext uri="{FF2B5EF4-FFF2-40B4-BE49-F238E27FC236}">
                <a16:creationId xmlns:a16="http://schemas.microsoft.com/office/drawing/2014/main" id="{51F572A0-A669-11D8-634E-C607BBC0498E}"/>
              </a:ext>
            </a:extLst>
          </p:cNvPr>
          <p:cNvSpPr txBox="1"/>
          <p:nvPr/>
        </p:nvSpPr>
        <p:spPr>
          <a:xfrm>
            <a:off x="68805" y="3686185"/>
            <a:ext cx="7290805" cy="697627"/>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７．商業地等に係る固定資産税の負担調整措置・条例減額制度の延長（３年）</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地価の急激な変動に伴う固定資産税への影響を緩和する措置（負担調整措置）、</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および地方自治体の条例によって固定資産税負担の上昇を抑制する制度（条例減額制度）が延長</a:t>
            </a:r>
          </a:p>
        </p:txBody>
      </p:sp>
      <p:sp>
        <p:nvSpPr>
          <p:cNvPr id="15" name="角丸四角形 104">
            <a:extLst>
              <a:ext uri="{FF2B5EF4-FFF2-40B4-BE49-F238E27FC236}">
                <a16:creationId xmlns:a16="http://schemas.microsoft.com/office/drawing/2014/main" id="{962B5DD6-3801-53E8-0BF8-5CD1179FA887}"/>
              </a:ext>
            </a:extLst>
          </p:cNvPr>
          <p:cNvSpPr/>
          <p:nvPr/>
        </p:nvSpPr>
        <p:spPr>
          <a:xfrm>
            <a:off x="35619" y="8320674"/>
            <a:ext cx="7452000" cy="288000"/>
          </a:xfrm>
          <a:prstGeom prst="roundRect">
            <a:avLst>
              <a:gd name="adj" fmla="val 0"/>
            </a:avLst>
          </a:prstGeom>
          <a:solidFill>
            <a:schemeClr val="accent6">
              <a:lumMod val="20000"/>
              <a:lumOff val="80000"/>
            </a:schemeClr>
          </a:solidFill>
          <a:ln w="12700">
            <a:solidFill>
              <a:schemeClr val="accent6">
                <a:lumMod val="50000"/>
              </a:schemeClr>
            </a:solidFill>
          </a:ln>
        </p:spPr>
        <p:style>
          <a:lnRef idx="1">
            <a:schemeClr val="accent2"/>
          </a:lnRef>
          <a:fillRef idx="3">
            <a:schemeClr val="accent2"/>
          </a:fillRef>
          <a:effectRef idx="2">
            <a:schemeClr val="accent2"/>
          </a:effectRef>
          <a:fontRef idx="minor">
            <a:schemeClr val="lt1"/>
          </a:fontRef>
        </p:style>
        <p:txBody>
          <a:bodyPr tIns="18000" bIns="0" anchor="t" anchorCtr="0"/>
          <a:lstStyle/>
          <a:p>
            <a:pPr>
              <a:defRPr/>
            </a:pPr>
            <a:r>
              <a:rPr lang="en-US" altLang="ja-JP" sz="1600" b="1" dirty="0">
                <a:solidFill>
                  <a:schemeClr val="accent6">
                    <a:lumMod val="50000"/>
                  </a:schemeClr>
                </a:solidFill>
                <a:latin typeface="Meiryo UI" panose="020B0604030504040204" pitchFamily="50" charset="-128"/>
                <a:ea typeface="Meiryo UI" panose="020B0604030504040204" pitchFamily="50" charset="-128"/>
              </a:rPr>
              <a:t>Ⅲ</a:t>
            </a:r>
            <a:r>
              <a:rPr lang="ja-JP" altLang="en-US" sz="1600" b="1" dirty="0">
                <a:solidFill>
                  <a:schemeClr val="accent6">
                    <a:lumMod val="50000"/>
                  </a:schemeClr>
                </a:solidFill>
                <a:latin typeface="Meiryo UI" panose="020B0604030504040204" pitchFamily="50" charset="-128"/>
                <a:ea typeface="Meiryo UI" panose="020B0604030504040204" pitchFamily="50" charset="-128"/>
              </a:rPr>
              <a:t>．その他税制</a:t>
            </a:r>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4F152E18-EE25-1B82-B0D7-32212D81241F}"/>
              </a:ext>
            </a:extLst>
          </p:cNvPr>
          <p:cNvSpPr txBox="1"/>
          <p:nvPr/>
        </p:nvSpPr>
        <p:spPr>
          <a:xfrm>
            <a:off x="74957" y="8657604"/>
            <a:ext cx="7290805" cy="461665"/>
          </a:xfrm>
          <a:prstGeom prst="rect">
            <a:avLst/>
          </a:prstGeom>
          <a:noFill/>
        </p:spPr>
        <p:txBody>
          <a:bodyPr wrap="square" rtlCol="0">
            <a:spAutoFit/>
          </a:bodyPr>
          <a:lstStyle/>
          <a:p>
            <a:pPr defTabSz="1280160" fontAlgn="auto">
              <a:spcBef>
                <a:spcPts val="0"/>
              </a:spcBef>
              <a:spcAft>
                <a:spcPts val="0"/>
              </a:spcAft>
            </a:pPr>
            <a:r>
              <a:rPr lang="en-US" altLang="ja-JP" sz="1200" b="1" u="sng" dirty="0">
                <a:solidFill>
                  <a:prstClr val="black"/>
                </a:solidFill>
                <a:latin typeface="メイリオ" panose="020B0604030504040204" pitchFamily="50" charset="-128"/>
                <a:ea typeface="メイリオ" panose="020B0604030504040204" pitchFamily="50" charset="-128"/>
              </a:rPr>
              <a:t>11</a:t>
            </a:r>
            <a:r>
              <a:rPr lang="ja-JP" altLang="en-US" sz="1200" b="1" u="sng" dirty="0">
                <a:solidFill>
                  <a:prstClr val="black"/>
                </a:solidFill>
                <a:latin typeface="メイリオ" panose="020B0604030504040204" pitchFamily="50" charset="-128"/>
                <a:ea typeface="メイリオ" panose="020B0604030504040204" pitchFamily="50" charset="-128"/>
              </a:rPr>
              <a:t>．大企業の減資等による</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defTabSz="1280160" fontAlgn="auto">
              <a:spcBef>
                <a:spcPts val="0"/>
              </a:spcBef>
              <a:spcAft>
                <a:spcPts val="0"/>
              </a:spcAft>
            </a:pPr>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b="1" u="sng" dirty="0">
                <a:solidFill>
                  <a:prstClr val="black"/>
                </a:solidFill>
                <a:latin typeface="メイリオ" panose="020B0604030504040204" pitchFamily="50" charset="-128"/>
                <a:ea typeface="メイリオ" panose="020B0604030504040204" pitchFamily="50" charset="-128"/>
              </a:rPr>
              <a:t>“外形標準課税逃れ“に対する措置</a:t>
            </a:r>
            <a:endParaRPr lang="en-US" altLang="ja-JP" sz="1200" b="1" u="sng" dirty="0">
              <a:solidFill>
                <a:prstClr val="black"/>
              </a:solidFill>
              <a:latin typeface="メイリオ" panose="020B0604030504040204" pitchFamily="50" charset="-128"/>
              <a:ea typeface="メイリオ" panose="020B0604030504040204" pitchFamily="50" charset="-128"/>
            </a:endParaRPr>
          </a:p>
        </p:txBody>
      </p:sp>
      <p:cxnSp>
        <p:nvCxnSpPr>
          <p:cNvPr id="18" name="直線コネクタ 17">
            <a:extLst>
              <a:ext uri="{FF2B5EF4-FFF2-40B4-BE49-F238E27FC236}">
                <a16:creationId xmlns:a16="http://schemas.microsoft.com/office/drawing/2014/main" id="{F1A6488C-A5DA-F5B6-A881-CAD234A1A7E2}"/>
              </a:ext>
            </a:extLst>
          </p:cNvPr>
          <p:cNvCxnSpPr>
            <a:cxnSpLocks/>
          </p:cNvCxnSpPr>
          <p:nvPr/>
        </p:nvCxnSpPr>
        <p:spPr>
          <a:xfrm flipH="1" flipV="1">
            <a:off x="5834864" y="1381459"/>
            <a:ext cx="7716" cy="1512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43B6FFD-5C36-01D0-85F3-FC3A04337E1C}"/>
              </a:ext>
            </a:extLst>
          </p:cNvPr>
          <p:cNvCxnSpPr>
            <a:cxnSpLocks/>
          </p:cNvCxnSpPr>
          <p:nvPr/>
        </p:nvCxnSpPr>
        <p:spPr>
          <a:xfrm flipH="1">
            <a:off x="2523473" y="2343517"/>
            <a:ext cx="4849463"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6AA4F17-1F1C-D6BC-5EC3-C748DE4339C6}"/>
              </a:ext>
            </a:extLst>
          </p:cNvPr>
          <p:cNvCxnSpPr>
            <a:cxnSpLocks/>
          </p:cNvCxnSpPr>
          <p:nvPr/>
        </p:nvCxnSpPr>
        <p:spPr>
          <a:xfrm flipV="1">
            <a:off x="2781590" y="1297164"/>
            <a:ext cx="0" cy="1584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00444EBF-9401-30A4-1138-4AF64B2239CA}"/>
              </a:ext>
            </a:extLst>
          </p:cNvPr>
          <p:cNvSpPr/>
          <p:nvPr/>
        </p:nvSpPr>
        <p:spPr>
          <a:xfrm>
            <a:off x="4441901" y="1947430"/>
            <a:ext cx="1188000" cy="180000"/>
          </a:xfrm>
          <a:prstGeom prst="rect">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損金不算入</a:t>
            </a:r>
          </a:p>
        </p:txBody>
      </p:sp>
      <p:sp>
        <p:nvSpPr>
          <p:cNvPr id="26" name="正方形/長方形 25">
            <a:extLst>
              <a:ext uri="{FF2B5EF4-FFF2-40B4-BE49-F238E27FC236}">
                <a16:creationId xmlns:a16="http://schemas.microsoft.com/office/drawing/2014/main" id="{4DEB4575-1DBB-CCA5-977C-8E927E6CA1E8}"/>
              </a:ext>
            </a:extLst>
          </p:cNvPr>
          <p:cNvSpPr/>
          <p:nvPr/>
        </p:nvSpPr>
        <p:spPr>
          <a:xfrm>
            <a:off x="4441900" y="2524496"/>
            <a:ext cx="1946495" cy="288000"/>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損金算入</a:t>
            </a:r>
          </a:p>
        </p:txBody>
      </p:sp>
      <p:sp>
        <p:nvSpPr>
          <p:cNvPr id="27" name="正方形/長方形 26">
            <a:extLst>
              <a:ext uri="{FF2B5EF4-FFF2-40B4-BE49-F238E27FC236}">
                <a16:creationId xmlns:a16="http://schemas.microsoft.com/office/drawing/2014/main" id="{D2775E25-62F7-132F-C9C2-4D83AC3AFA1D}"/>
              </a:ext>
            </a:extLst>
          </p:cNvPr>
          <p:cNvSpPr/>
          <p:nvPr/>
        </p:nvSpPr>
        <p:spPr>
          <a:xfrm>
            <a:off x="6388396" y="2525146"/>
            <a:ext cx="895413" cy="288000"/>
          </a:xfrm>
          <a:prstGeom prst="rect">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損金不算入</a:t>
            </a:r>
          </a:p>
        </p:txBody>
      </p:sp>
      <p:sp>
        <p:nvSpPr>
          <p:cNvPr id="30" name="テキスト ボックス 29">
            <a:extLst>
              <a:ext uri="{FF2B5EF4-FFF2-40B4-BE49-F238E27FC236}">
                <a16:creationId xmlns:a16="http://schemas.microsoft.com/office/drawing/2014/main" id="{8F47009C-9D8D-D79F-1C55-70ECE1E6A5DA}"/>
              </a:ext>
            </a:extLst>
          </p:cNvPr>
          <p:cNvSpPr txBox="1"/>
          <p:nvPr/>
        </p:nvSpPr>
        <p:spPr>
          <a:xfrm>
            <a:off x="5738447" y="2146954"/>
            <a:ext cx="341277" cy="153888"/>
          </a:xfrm>
          <a:prstGeom prst="rect">
            <a:avLst/>
          </a:prstGeom>
          <a:solidFill>
            <a:schemeClr val="bg1"/>
          </a:solidFill>
        </p:spPr>
        <p:txBody>
          <a:bodyPr wrap="square" lIns="0" tIns="0" rIns="0" bIns="0" rtlCol="0">
            <a:spAutoFit/>
          </a:bodyPr>
          <a:lstStyle/>
          <a:p>
            <a:r>
              <a:rPr kumimoji="1" lang="en-US" altLang="ja-JP" sz="1000" dirty="0">
                <a:latin typeface="メイリオ" panose="020B0604030504040204" pitchFamily="50" charset="-128"/>
                <a:ea typeface="メイリオ" panose="020B0604030504040204" pitchFamily="50" charset="-128"/>
              </a:rPr>
              <a:t>50</a:t>
            </a:r>
            <a:r>
              <a:rPr kumimoji="1" lang="ja-JP" altLang="en-US" sz="1000" dirty="0">
                <a:latin typeface="メイリオ" panose="020B0604030504040204" pitchFamily="50" charset="-128"/>
                <a:ea typeface="メイリオ" panose="020B0604030504040204" pitchFamily="50" charset="-128"/>
              </a:rPr>
              <a:t>％</a:t>
            </a:r>
          </a:p>
        </p:txBody>
      </p:sp>
      <p:cxnSp>
        <p:nvCxnSpPr>
          <p:cNvPr id="32" name="直線コネクタ 31">
            <a:extLst>
              <a:ext uri="{FF2B5EF4-FFF2-40B4-BE49-F238E27FC236}">
                <a16:creationId xmlns:a16="http://schemas.microsoft.com/office/drawing/2014/main" id="{85426CEA-41A4-6D25-6691-DE62C5E23910}"/>
              </a:ext>
            </a:extLst>
          </p:cNvPr>
          <p:cNvCxnSpPr>
            <a:cxnSpLocks/>
          </p:cNvCxnSpPr>
          <p:nvPr/>
        </p:nvCxnSpPr>
        <p:spPr>
          <a:xfrm flipV="1">
            <a:off x="4354487" y="1292528"/>
            <a:ext cx="0" cy="1584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78B0ABD7-DA6A-87F4-22CF-2590BE1C3CC8}"/>
              </a:ext>
            </a:extLst>
          </p:cNvPr>
          <p:cNvCxnSpPr>
            <a:cxnSpLocks/>
          </p:cNvCxnSpPr>
          <p:nvPr/>
        </p:nvCxnSpPr>
        <p:spPr>
          <a:xfrm flipH="1" flipV="1">
            <a:off x="7384589" y="1297164"/>
            <a:ext cx="0" cy="1584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F8E3BB34-553B-8E5B-53F4-C799C12DFF6E}"/>
              </a:ext>
            </a:extLst>
          </p:cNvPr>
          <p:cNvSpPr txBox="1"/>
          <p:nvPr/>
        </p:nvSpPr>
        <p:spPr>
          <a:xfrm>
            <a:off x="2713954" y="1356211"/>
            <a:ext cx="1723549" cy="400110"/>
          </a:xfrm>
          <a:prstGeom prst="rect">
            <a:avLst/>
          </a:prstGeom>
          <a:noFill/>
        </p:spPr>
        <p:txBody>
          <a:bodyPr wrap="none" rtlCol="0">
            <a:spAutoFit/>
          </a:bodyPr>
          <a:lstStyle/>
          <a:p>
            <a:pPr algn="ctr"/>
            <a:r>
              <a:rPr kumimoji="1" lang="ja-JP" altLang="en-US" sz="1000" b="1" dirty="0">
                <a:latin typeface="メイリオ" panose="020B0604030504040204" pitchFamily="50" charset="-128"/>
                <a:ea typeface="メイリオ" panose="020B0604030504040204" pitchFamily="50" charset="-128"/>
              </a:rPr>
              <a:t>交際費以外の飲食費</a:t>
            </a:r>
            <a:endParaRPr kumimoji="1" lang="en-US" altLang="ja-JP" sz="1000" b="1"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（１人あたり</a:t>
            </a:r>
            <a:r>
              <a:rPr kumimoji="1" lang="ja-JP" altLang="en-US" sz="1000" b="1" u="sng" dirty="0">
                <a:solidFill>
                  <a:srgbClr val="FF0000"/>
                </a:solidFill>
                <a:latin typeface="メイリオ" panose="020B0604030504040204" pitchFamily="50" charset="-128"/>
                <a:ea typeface="メイリオ" panose="020B0604030504040204" pitchFamily="50" charset="-128"/>
              </a:rPr>
              <a:t>１万円以下</a:t>
            </a:r>
            <a:r>
              <a:rPr kumimoji="1" lang="ja-JP" altLang="en-US" sz="1000" dirty="0">
                <a:latin typeface="メイリオ" panose="020B0604030504040204" pitchFamily="50" charset="-128"/>
                <a:ea typeface="メイリオ" panose="020B0604030504040204" pitchFamily="50" charset="-128"/>
              </a:rPr>
              <a:t>）</a:t>
            </a:r>
          </a:p>
        </p:txBody>
      </p:sp>
      <p:sp>
        <p:nvSpPr>
          <p:cNvPr id="35" name="テキスト ボックス 34">
            <a:extLst>
              <a:ext uri="{FF2B5EF4-FFF2-40B4-BE49-F238E27FC236}">
                <a16:creationId xmlns:a16="http://schemas.microsoft.com/office/drawing/2014/main" id="{75B9B18D-5DA5-CD2F-A909-ADAB92366D03}"/>
              </a:ext>
            </a:extLst>
          </p:cNvPr>
          <p:cNvSpPr txBox="1"/>
          <p:nvPr/>
        </p:nvSpPr>
        <p:spPr>
          <a:xfrm>
            <a:off x="4248205" y="1559416"/>
            <a:ext cx="1595309" cy="400110"/>
          </a:xfrm>
          <a:prstGeom prst="rect">
            <a:avLst/>
          </a:prstGeom>
          <a:noFill/>
        </p:spPr>
        <p:txBody>
          <a:bodyPr wrap="none" rtlCol="0">
            <a:spAutoFit/>
          </a:bodyPr>
          <a:lstStyle/>
          <a:p>
            <a:pPr algn="ctr"/>
            <a:r>
              <a:rPr kumimoji="1" lang="ja-JP" altLang="en-US" sz="1000" b="1" dirty="0">
                <a:latin typeface="メイリオ" panose="020B0604030504040204" pitchFamily="50" charset="-128"/>
                <a:ea typeface="メイリオ" panose="020B0604030504040204" pitchFamily="50" charset="-128"/>
              </a:rPr>
              <a:t>接待飲食費</a:t>
            </a:r>
            <a:endParaRPr kumimoji="1" lang="en-US" altLang="ja-JP" sz="1000" b="1"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（１人あたり</a:t>
            </a:r>
            <a:r>
              <a:rPr kumimoji="1" lang="ja-JP" altLang="en-US" sz="1000" b="1" dirty="0">
                <a:solidFill>
                  <a:srgbClr val="FF0000"/>
                </a:solidFill>
                <a:latin typeface="メイリオ" panose="020B0604030504040204" pitchFamily="50" charset="-128"/>
                <a:ea typeface="メイリオ" panose="020B0604030504040204" pitchFamily="50" charset="-128"/>
              </a:rPr>
              <a:t>１万円超</a:t>
            </a:r>
            <a:r>
              <a:rPr kumimoji="1" lang="ja-JP" altLang="en-US" sz="1000" dirty="0">
                <a:latin typeface="メイリオ" panose="020B0604030504040204" pitchFamily="50" charset="-128"/>
                <a:ea typeface="メイリオ" panose="020B0604030504040204" pitchFamily="50" charset="-128"/>
              </a:rPr>
              <a:t>）</a:t>
            </a:r>
          </a:p>
        </p:txBody>
      </p:sp>
      <p:cxnSp>
        <p:nvCxnSpPr>
          <p:cNvPr id="36" name="直線矢印コネクタ 35">
            <a:extLst>
              <a:ext uri="{FF2B5EF4-FFF2-40B4-BE49-F238E27FC236}">
                <a16:creationId xmlns:a16="http://schemas.microsoft.com/office/drawing/2014/main" id="{5BB3474D-E1CB-54F4-5329-6827A9644FA8}"/>
              </a:ext>
            </a:extLst>
          </p:cNvPr>
          <p:cNvCxnSpPr>
            <a:cxnSpLocks/>
          </p:cNvCxnSpPr>
          <p:nvPr/>
        </p:nvCxnSpPr>
        <p:spPr>
          <a:xfrm>
            <a:off x="4358656" y="1444320"/>
            <a:ext cx="302400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C4BD8C60-BC6D-9CF2-A3B3-B2BC1FCA92D4}"/>
              </a:ext>
            </a:extLst>
          </p:cNvPr>
          <p:cNvSpPr txBox="1"/>
          <p:nvPr/>
        </p:nvSpPr>
        <p:spPr>
          <a:xfrm>
            <a:off x="5525161" y="1359153"/>
            <a:ext cx="569387" cy="246221"/>
          </a:xfrm>
          <a:prstGeom prst="rect">
            <a:avLst/>
          </a:prstGeom>
          <a:solidFill>
            <a:schemeClr val="bg1"/>
          </a:solidFill>
        </p:spPr>
        <p:txBody>
          <a:bodyPr wrap="none" rtlCol="0">
            <a:spAutoFit/>
          </a:bodyPr>
          <a:lstStyle/>
          <a:p>
            <a:r>
              <a:rPr kumimoji="1" lang="ja-JP" altLang="en-US" sz="1000" b="1" dirty="0">
                <a:latin typeface="メイリオ" panose="020B0604030504040204" pitchFamily="50" charset="-128"/>
                <a:ea typeface="メイリオ" panose="020B0604030504040204" pitchFamily="50" charset="-128"/>
              </a:rPr>
              <a:t>交際費</a:t>
            </a:r>
          </a:p>
        </p:txBody>
      </p:sp>
      <p:sp>
        <p:nvSpPr>
          <p:cNvPr id="38" name="テキスト ボックス 37">
            <a:extLst>
              <a:ext uri="{FF2B5EF4-FFF2-40B4-BE49-F238E27FC236}">
                <a16:creationId xmlns:a16="http://schemas.microsoft.com/office/drawing/2014/main" id="{709A1626-3834-8D7F-F295-8304F2486DC9}"/>
              </a:ext>
            </a:extLst>
          </p:cNvPr>
          <p:cNvSpPr txBox="1"/>
          <p:nvPr/>
        </p:nvSpPr>
        <p:spPr>
          <a:xfrm>
            <a:off x="5839407" y="1545861"/>
            <a:ext cx="1595309" cy="400110"/>
          </a:xfrm>
          <a:prstGeom prst="rect">
            <a:avLst/>
          </a:prstGeom>
          <a:noFill/>
        </p:spPr>
        <p:txBody>
          <a:bodyPr wrap="none" rtlCol="0">
            <a:spAutoFit/>
          </a:bodyPr>
          <a:lstStyle/>
          <a:p>
            <a:pPr algn="ctr"/>
            <a:r>
              <a:rPr kumimoji="1" lang="ja-JP" altLang="en-US" sz="1000" b="1" dirty="0">
                <a:latin typeface="メイリオ" panose="020B0604030504040204" pitchFamily="50" charset="-128"/>
                <a:ea typeface="メイリオ" panose="020B0604030504040204" pitchFamily="50" charset="-128"/>
              </a:rPr>
              <a:t>接待飲食費以外の交際費</a:t>
            </a:r>
            <a:endParaRPr kumimoji="1" lang="en-US" altLang="ja-JP" sz="1000" b="1"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（慶弔費、贈答費等）</a:t>
            </a:r>
          </a:p>
        </p:txBody>
      </p:sp>
      <p:sp>
        <p:nvSpPr>
          <p:cNvPr id="39" name="正方形/長方形 38">
            <a:extLst>
              <a:ext uri="{FF2B5EF4-FFF2-40B4-BE49-F238E27FC236}">
                <a16:creationId xmlns:a16="http://schemas.microsoft.com/office/drawing/2014/main" id="{334D7128-B875-2C45-30D6-09E3266AE7AA}"/>
              </a:ext>
            </a:extLst>
          </p:cNvPr>
          <p:cNvSpPr/>
          <p:nvPr/>
        </p:nvSpPr>
        <p:spPr>
          <a:xfrm>
            <a:off x="2863310" y="1940528"/>
            <a:ext cx="1415774" cy="872618"/>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損金算入</a:t>
            </a:r>
          </a:p>
        </p:txBody>
      </p:sp>
      <p:sp>
        <p:nvSpPr>
          <p:cNvPr id="40" name="右中かっこ 39">
            <a:extLst>
              <a:ext uri="{FF2B5EF4-FFF2-40B4-BE49-F238E27FC236}">
                <a16:creationId xmlns:a16="http://schemas.microsoft.com/office/drawing/2014/main" id="{D9FAEA83-BA85-D04A-0FFC-ACAE3B9C291C}"/>
              </a:ext>
            </a:extLst>
          </p:cNvPr>
          <p:cNvSpPr/>
          <p:nvPr/>
        </p:nvSpPr>
        <p:spPr>
          <a:xfrm>
            <a:off x="5624825" y="2124876"/>
            <a:ext cx="72000" cy="180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12B415D9-7971-9784-5176-1B42BE9910ED}"/>
              </a:ext>
            </a:extLst>
          </p:cNvPr>
          <p:cNvSpPr/>
          <p:nvPr/>
        </p:nvSpPr>
        <p:spPr>
          <a:xfrm>
            <a:off x="6068838" y="1952599"/>
            <a:ext cx="1188000" cy="360000"/>
          </a:xfrm>
          <a:prstGeom prst="rect">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損金不算入</a:t>
            </a:r>
          </a:p>
        </p:txBody>
      </p:sp>
      <p:sp>
        <p:nvSpPr>
          <p:cNvPr id="42" name="テキスト ボックス 41">
            <a:extLst>
              <a:ext uri="{FF2B5EF4-FFF2-40B4-BE49-F238E27FC236}">
                <a16:creationId xmlns:a16="http://schemas.microsoft.com/office/drawing/2014/main" id="{D46A054E-16D7-6208-07FF-34B61096262F}"/>
              </a:ext>
            </a:extLst>
          </p:cNvPr>
          <p:cNvSpPr txBox="1"/>
          <p:nvPr/>
        </p:nvSpPr>
        <p:spPr>
          <a:xfrm>
            <a:off x="2491958" y="1986048"/>
            <a:ext cx="338554" cy="276999"/>
          </a:xfrm>
          <a:prstGeom prst="rect">
            <a:avLst/>
          </a:prstGeom>
          <a:noFill/>
        </p:spPr>
        <p:txBody>
          <a:bodyPr wrap="none" rtlCol="0">
            <a:spAutoFit/>
          </a:bodyPr>
          <a:lstStyle/>
          <a:p>
            <a:r>
              <a:rPr kumimoji="1" lang="ja-JP" altLang="en-US" sz="1200" b="1" dirty="0">
                <a:latin typeface="メイリオ" panose="020B0604030504040204" pitchFamily="50" charset="-128"/>
                <a:ea typeface="メイリオ" panose="020B0604030504040204" pitchFamily="50" charset="-128"/>
              </a:rPr>
              <a:t>①</a:t>
            </a:r>
          </a:p>
        </p:txBody>
      </p:sp>
      <p:sp>
        <p:nvSpPr>
          <p:cNvPr id="43" name="テキスト ボックス 42">
            <a:extLst>
              <a:ext uri="{FF2B5EF4-FFF2-40B4-BE49-F238E27FC236}">
                <a16:creationId xmlns:a16="http://schemas.microsoft.com/office/drawing/2014/main" id="{D49F512A-20E1-9416-FAA9-ECE596E34E7B}"/>
              </a:ext>
            </a:extLst>
          </p:cNvPr>
          <p:cNvSpPr txBox="1"/>
          <p:nvPr/>
        </p:nvSpPr>
        <p:spPr>
          <a:xfrm>
            <a:off x="2485577" y="2509254"/>
            <a:ext cx="338554" cy="276999"/>
          </a:xfrm>
          <a:prstGeom prst="rect">
            <a:avLst/>
          </a:prstGeom>
          <a:noFill/>
        </p:spPr>
        <p:txBody>
          <a:bodyPr wrap="none" rtlCol="0">
            <a:spAutoFit/>
          </a:bodyPr>
          <a:lstStyle/>
          <a:p>
            <a:r>
              <a:rPr kumimoji="1" lang="ja-JP" altLang="en-US" sz="1200" b="1" dirty="0">
                <a:latin typeface="メイリオ" panose="020B0604030504040204" pitchFamily="50" charset="-128"/>
                <a:ea typeface="メイリオ" panose="020B0604030504040204" pitchFamily="50" charset="-128"/>
              </a:rPr>
              <a:t>②</a:t>
            </a:r>
          </a:p>
        </p:txBody>
      </p:sp>
      <p:cxnSp>
        <p:nvCxnSpPr>
          <p:cNvPr id="44" name="直線矢印コネクタ 43">
            <a:extLst>
              <a:ext uri="{FF2B5EF4-FFF2-40B4-BE49-F238E27FC236}">
                <a16:creationId xmlns:a16="http://schemas.microsoft.com/office/drawing/2014/main" id="{8E8EC556-4270-1DAF-435D-4517A644DE68}"/>
              </a:ext>
            </a:extLst>
          </p:cNvPr>
          <p:cNvCxnSpPr>
            <a:cxnSpLocks/>
          </p:cNvCxnSpPr>
          <p:nvPr/>
        </p:nvCxnSpPr>
        <p:spPr>
          <a:xfrm>
            <a:off x="4427324" y="2524496"/>
            <a:ext cx="1964614" cy="0"/>
          </a:xfrm>
          <a:prstGeom prst="straightConnector1">
            <a:avLst/>
          </a:prstGeom>
          <a:ln w="60325">
            <a:headEnd type="triangle"/>
            <a:tailEnd type="triangle"/>
          </a:ln>
        </p:spPr>
        <p:style>
          <a:lnRef idx="3">
            <a:schemeClr val="accent6"/>
          </a:lnRef>
          <a:fillRef idx="0">
            <a:schemeClr val="accent6"/>
          </a:fillRef>
          <a:effectRef idx="2">
            <a:schemeClr val="accent6"/>
          </a:effectRef>
          <a:fontRef idx="minor">
            <a:schemeClr val="tx1"/>
          </a:fontRef>
        </p:style>
      </p:cxnSp>
      <p:sp>
        <p:nvSpPr>
          <p:cNvPr id="45" name="テキスト ボックス 44">
            <a:extLst>
              <a:ext uri="{FF2B5EF4-FFF2-40B4-BE49-F238E27FC236}">
                <a16:creationId xmlns:a16="http://schemas.microsoft.com/office/drawing/2014/main" id="{6F9E5519-3264-6E45-30B5-C7B98E1720E6}"/>
              </a:ext>
            </a:extLst>
          </p:cNvPr>
          <p:cNvSpPr txBox="1"/>
          <p:nvPr/>
        </p:nvSpPr>
        <p:spPr>
          <a:xfrm>
            <a:off x="5008748" y="2403721"/>
            <a:ext cx="826115" cy="190240"/>
          </a:xfrm>
          <a:prstGeom prst="rect">
            <a:avLst/>
          </a:prstGeom>
          <a:solidFill>
            <a:schemeClr val="bg1"/>
          </a:solidFill>
          <a:ln>
            <a:solidFill>
              <a:schemeClr val="accent6">
                <a:lumMod val="75000"/>
              </a:schemeClr>
            </a:solidFill>
            <a:prstDash val="solid"/>
          </a:ln>
        </p:spPr>
        <p:txBody>
          <a:bodyPr wrap="none" lIns="36000" tIns="36000" rIns="36000" bIns="0" rtlCol="0">
            <a:spAutoFit/>
          </a:bodyPr>
          <a:lstStyle/>
          <a:p>
            <a:r>
              <a:rPr kumimoji="1" lang="en-US" altLang="ja-JP" sz="1000" dirty="0">
                <a:latin typeface="メイリオ" panose="020B0604030504040204" pitchFamily="50" charset="-128"/>
                <a:ea typeface="メイリオ" panose="020B0604030504040204" pitchFamily="50" charset="-128"/>
              </a:rPr>
              <a:t>800</a:t>
            </a:r>
            <a:r>
              <a:rPr kumimoji="1" lang="ja-JP" altLang="en-US" sz="1000" dirty="0">
                <a:latin typeface="メイリオ" panose="020B0604030504040204" pitchFamily="50" charset="-128"/>
                <a:ea typeface="メイリオ" panose="020B0604030504040204" pitchFamily="50" charset="-128"/>
              </a:rPr>
              <a:t>万円まで</a:t>
            </a:r>
          </a:p>
        </p:txBody>
      </p:sp>
      <p:sp>
        <p:nvSpPr>
          <p:cNvPr id="47" name="テキスト ボックス 46">
            <a:extLst>
              <a:ext uri="{FF2B5EF4-FFF2-40B4-BE49-F238E27FC236}">
                <a16:creationId xmlns:a16="http://schemas.microsoft.com/office/drawing/2014/main" id="{6CFF4A41-7FD8-E666-50E4-BD28EC20B539}"/>
              </a:ext>
            </a:extLst>
          </p:cNvPr>
          <p:cNvSpPr txBox="1"/>
          <p:nvPr/>
        </p:nvSpPr>
        <p:spPr>
          <a:xfrm>
            <a:off x="261859" y="1132783"/>
            <a:ext cx="2054857" cy="1750530"/>
          </a:xfrm>
          <a:prstGeom prst="rect">
            <a:avLst/>
          </a:prstGeom>
          <a:solidFill>
            <a:schemeClr val="accent2">
              <a:lumMod val="20000"/>
              <a:lumOff val="80000"/>
            </a:schemeClr>
          </a:solidFill>
          <a:ln>
            <a:noFill/>
          </a:ln>
        </p:spPr>
        <p:txBody>
          <a:bodyPr wrap="square" lIns="108000" tIns="72000" rIns="108000" bIns="36000" rtlCol="0">
            <a:spAutoFit/>
          </a:bodyPr>
          <a:lstStyle/>
          <a:p>
            <a:pPr marL="171450" indent="-171450">
              <a:spcAft>
                <a:spcPts val="400"/>
              </a:spcAft>
              <a:buFont typeface="Wingdings" panose="05000000000000000000" pitchFamily="2" charset="2"/>
              <a:buChar char="l"/>
            </a:pPr>
            <a:r>
              <a:rPr kumimoji="1" lang="ja-JP" altLang="en-US" sz="1000" dirty="0">
                <a:latin typeface="メイリオ" panose="020B0604030504040204" pitchFamily="50" charset="-128"/>
                <a:ea typeface="メイリオ" panose="020B0604030504040204" pitchFamily="50" charset="-128"/>
              </a:rPr>
              <a:t>現行の</a:t>
            </a:r>
            <a:r>
              <a:rPr kumimoji="1" lang="en-US" altLang="ja-JP" sz="1000" dirty="0">
                <a:latin typeface="メイリオ" panose="020B0604030504040204" pitchFamily="50" charset="-128"/>
                <a:ea typeface="メイリオ" panose="020B0604030504040204" pitchFamily="50" charset="-128"/>
              </a:rPr>
              <a:t>5,000</a:t>
            </a:r>
            <a:r>
              <a:rPr kumimoji="1" lang="ja-JP" altLang="en-US" sz="1000" dirty="0">
                <a:latin typeface="メイリオ" panose="020B0604030504040204" pitchFamily="50" charset="-128"/>
                <a:ea typeface="メイリオ" panose="020B0604030504040204" pitchFamily="50" charset="-128"/>
              </a:rPr>
              <a:t>円から大幅拡充。</a:t>
            </a:r>
            <a:r>
              <a:rPr kumimoji="1" lang="en-US" altLang="ja-JP" sz="1000" dirty="0">
                <a:latin typeface="メイリオ" panose="020B0604030504040204" pitchFamily="50" charset="-128"/>
                <a:ea typeface="メイリオ" panose="020B0604030504040204" pitchFamily="50" charset="-128"/>
              </a:rPr>
              <a:t>2006</a:t>
            </a:r>
            <a:r>
              <a:rPr kumimoji="1" lang="ja-JP" altLang="en-US" sz="1000" dirty="0">
                <a:latin typeface="メイリオ" panose="020B0604030504040204" pitchFamily="50" charset="-128"/>
                <a:ea typeface="メイリオ" panose="020B0604030504040204" pitchFamily="50" charset="-128"/>
              </a:rPr>
              <a:t>年に定められて以来変更なく、</a:t>
            </a:r>
            <a:r>
              <a:rPr kumimoji="1" lang="en-US" altLang="ja-JP" sz="1000" b="1" dirty="0">
                <a:solidFill>
                  <a:srgbClr val="FF0000"/>
                </a:solidFill>
                <a:latin typeface="メイリオ" panose="020B0604030504040204" pitchFamily="50" charset="-128"/>
                <a:ea typeface="メイリオ" panose="020B0604030504040204" pitchFamily="50" charset="-128"/>
              </a:rPr>
              <a:t>18</a:t>
            </a:r>
            <a:r>
              <a:rPr kumimoji="1" lang="ja-JP" altLang="en-US" sz="1000" b="1" dirty="0">
                <a:solidFill>
                  <a:srgbClr val="FF0000"/>
                </a:solidFill>
                <a:latin typeface="メイリオ" panose="020B0604030504040204" pitchFamily="50" charset="-128"/>
                <a:ea typeface="メイリオ" panose="020B0604030504040204" pitchFamily="50" charset="-128"/>
              </a:rPr>
              <a:t>年ぶりの改正</a:t>
            </a:r>
            <a:endParaRPr kumimoji="1" lang="en-US" altLang="ja-JP" sz="1000" b="1" dirty="0">
              <a:solidFill>
                <a:srgbClr val="FF0000"/>
              </a:solidFill>
              <a:latin typeface="メイリオ" panose="020B0604030504040204" pitchFamily="50" charset="-128"/>
              <a:ea typeface="メイリオ" panose="020B0604030504040204" pitchFamily="50" charset="-128"/>
            </a:endParaRPr>
          </a:p>
          <a:p>
            <a:pPr marL="171450" indent="-171450">
              <a:spcAft>
                <a:spcPts val="400"/>
              </a:spcAft>
              <a:buFont typeface="Wingdings" panose="05000000000000000000" pitchFamily="2" charset="2"/>
              <a:buChar char="l"/>
            </a:pPr>
            <a:r>
              <a:rPr kumimoji="1" lang="ja-JP" altLang="en-US" sz="1000" dirty="0">
                <a:latin typeface="メイリオ" panose="020B0604030504040204" pitchFamily="50" charset="-128"/>
                <a:ea typeface="メイリオ" panose="020B0604030504040204" pitchFamily="50" charset="-128"/>
              </a:rPr>
              <a:t>商工会議所は</a:t>
            </a:r>
            <a:r>
              <a:rPr kumimoji="1" lang="en-US" altLang="ja-JP" sz="1000" dirty="0">
                <a:latin typeface="メイリオ" panose="020B0604030504040204" pitchFamily="50" charset="-128"/>
                <a:ea typeface="メイリオ" panose="020B0604030504040204" pitchFamily="50" charset="-128"/>
              </a:rPr>
              <a:t>2010</a:t>
            </a:r>
            <a:r>
              <a:rPr kumimoji="1" lang="ja-JP" altLang="en-US" sz="1000" dirty="0">
                <a:latin typeface="メイリオ" panose="020B0604030504040204" pitchFamily="50" charset="-128"/>
                <a:ea typeface="メイリオ" panose="020B0604030504040204" pitchFamily="50" charset="-128"/>
              </a:rPr>
              <a:t>年から要望しており、</a:t>
            </a:r>
            <a:r>
              <a:rPr kumimoji="1" lang="ja-JP" altLang="en-US" sz="1000" b="1" dirty="0">
                <a:solidFill>
                  <a:srgbClr val="FF0000"/>
                </a:solidFill>
                <a:latin typeface="メイリオ" panose="020B0604030504040204" pitchFamily="50" charset="-128"/>
                <a:ea typeface="メイリオ" panose="020B0604030504040204" pitchFamily="50" charset="-128"/>
              </a:rPr>
              <a:t>長年の要望が</a:t>
            </a:r>
            <a:br>
              <a:rPr kumimoji="1" lang="en-US" altLang="ja-JP" sz="1000" b="1" dirty="0">
                <a:solidFill>
                  <a:srgbClr val="FF0000"/>
                </a:solidFill>
                <a:latin typeface="メイリオ" panose="020B0604030504040204" pitchFamily="50" charset="-128"/>
                <a:ea typeface="メイリオ" panose="020B0604030504040204" pitchFamily="50" charset="-128"/>
              </a:rPr>
            </a:br>
            <a:r>
              <a:rPr kumimoji="1" lang="ja-JP" altLang="en-US" sz="1000" b="1" dirty="0">
                <a:solidFill>
                  <a:srgbClr val="FF0000"/>
                </a:solidFill>
                <a:latin typeface="メイリオ" panose="020B0604030504040204" pitchFamily="50" charset="-128"/>
                <a:ea typeface="メイリオ" panose="020B0604030504040204" pitchFamily="50" charset="-128"/>
              </a:rPr>
              <a:t>遂に実現</a:t>
            </a:r>
            <a:endParaRPr kumimoji="1" lang="en-US" altLang="ja-JP" sz="1000" b="1" dirty="0">
              <a:solidFill>
                <a:srgbClr val="FF0000"/>
              </a:solidFill>
              <a:latin typeface="メイリオ" panose="020B0604030504040204" pitchFamily="50" charset="-128"/>
              <a:ea typeface="メイリオ" panose="020B0604030504040204" pitchFamily="50" charset="-128"/>
            </a:endParaRPr>
          </a:p>
          <a:p>
            <a:pPr marL="171450" indent="-171450">
              <a:spcAft>
                <a:spcPts val="400"/>
              </a:spcAft>
              <a:buFont typeface="Wingdings" panose="05000000000000000000" pitchFamily="2" charset="2"/>
              <a:buChar char="l"/>
            </a:pPr>
            <a:r>
              <a:rPr kumimoji="1" lang="ja-JP" altLang="en-US" sz="1000" dirty="0">
                <a:solidFill>
                  <a:schemeClr val="tx1"/>
                </a:solidFill>
                <a:latin typeface="メイリオ" panose="020B0604030504040204" pitchFamily="50" charset="-128"/>
                <a:ea typeface="メイリオ" panose="020B0604030504040204" pitchFamily="50" charset="-128"/>
              </a:rPr>
              <a:t>今後、使う側である企業自身が、従来の</a:t>
            </a:r>
            <a:r>
              <a:rPr kumimoji="1" lang="en-US" altLang="ja-JP" sz="1000" dirty="0">
                <a:solidFill>
                  <a:schemeClr val="tx1"/>
                </a:solidFill>
                <a:latin typeface="メイリオ" panose="020B0604030504040204" pitchFamily="50" charset="-128"/>
                <a:ea typeface="メイリオ" panose="020B0604030504040204" pitchFamily="50" charset="-128"/>
              </a:rPr>
              <a:t>5,000</a:t>
            </a:r>
            <a:r>
              <a:rPr kumimoji="1" lang="ja-JP" altLang="en-US" sz="1000" dirty="0">
                <a:solidFill>
                  <a:schemeClr val="tx1"/>
                </a:solidFill>
                <a:latin typeface="メイリオ" panose="020B0604030504040204" pitchFamily="50" charset="-128"/>
                <a:ea typeface="メイリオ" panose="020B0604030504040204" pitchFamily="50" charset="-128"/>
              </a:rPr>
              <a:t>円を基準とした</a:t>
            </a:r>
            <a:r>
              <a:rPr kumimoji="1" lang="ja-JP" altLang="en-US" sz="1000" b="1" dirty="0">
                <a:solidFill>
                  <a:srgbClr val="FF0000"/>
                </a:solidFill>
                <a:latin typeface="メイリオ" panose="020B0604030504040204" pitchFamily="50" charset="-128"/>
                <a:ea typeface="メイリオ" panose="020B0604030504040204" pitchFamily="50" charset="-128"/>
              </a:rPr>
              <a:t>社内規定や慣例を変えることが重要</a:t>
            </a:r>
          </a:p>
        </p:txBody>
      </p:sp>
      <p:sp>
        <p:nvSpPr>
          <p:cNvPr id="48" name="正方形/長方形 47">
            <a:extLst>
              <a:ext uri="{FF2B5EF4-FFF2-40B4-BE49-F238E27FC236}">
                <a16:creationId xmlns:a16="http://schemas.microsoft.com/office/drawing/2014/main" id="{1353F1F1-E7B4-5498-0021-13CFB99F766B}"/>
              </a:ext>
            </a:extLst>
          </p:cNvPr>
          <p:cNvSpPr/>
          <p:nvPr/>
        </p:nvSpPr>
        <p:spPr>
          <a:xfrm>
            <a:off x="2369120" y="1102418"/>
            <a:ext cx="4335779" cy="246221"/>
          </a:xfrm>
          <a:prstGeom prst="rect">
            <a:avLst/>
          </a:prstGeom>
          <a:ln w="9525">
            <a:noFill/>
          </a:ln>
        </p:spPr>
        <p:txBody>
          <a:bodyPr wrap="square">
            <a:spAutoFit/>
          </a:bodyPr>
          <a:lstStyle/>
          <a:p>
            <a:pPr defTabSz="914400">
              <a:defRPr/>
            </a:pPr>
            <a:r>
              <a:rPr kumimoji="1" lang="ja-JP" altLang="en-US" sz="1000" dirty="0">
                <a:latin typeface="メイリオ" panose="020B0604030504040204" pitchFamily="50" charset="-128"/>
                <a:ea typeface="メイリオ" panose="020B0604030504040204" pitchFamily="50" charset="-128"/>
              </a:rPr>
              <a:t>（①②のどちらかを選択、大法人は①のみ適用可）</a:t>
            </a:r>
          </a:p>
        </p:txBody>
      </p:sp>
      <p:sp>
        <p:nvSpPr>
          <p:cNvPr id="58" name="正方形/長方形 57">
            <a:extLst>
              <a:ext uri="{FF2B5EF4-FFF2-40B4-BE49-F238E27FC236}">
                <a16:creationId xmlns:a16="http://schemas.microsoft.com/office/drawing/2014/main" id="{87950434-72D3-AADD-A972-66491B59CD47}"/>
              </a:ext>
            </a:extLst>
          </p:cNvPr>
          <p:cNvSpPr/>
          <p:nvPr/>
        </p:nvSpPr>
        <p:spPr>
          <a:xfrm>
            <a:off x="2427514" y="1080112"/>
            <a:ext cx="5039520" cy="186500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吹き出し: 角を丸めた四角形 58">
            <a:extLst>
              <a:ext uri="{FF2B5EF4-FFF2-40B4-BE49-F238E27FC236}">
                <a16:creationId xmlns:a16="http://schemas.microsoft.com/office/drawing/2014/main" id="{50377676-64C5-5660-F709-9E79941F0980}"/>
              </a:ext>
            </a:extLst>
          </p:cNvPr>
          <p:cNvSpPr/>
          <p:nvPr/>
        </p:nvSpPr>
        <p:spPr>
          <a:xfrm>
            <a:off x="3854279" y="1733901"/>
            <a:ext cx="493084" cy="218698"/>
          </a:xfrm>
          <a:prstGeom prst="wedgeRoundRectCallout">
            <a:avLst>
              <a:gd name="adj1" fmla="val -59642"/>
              <a:gd name="adj2" fmla="val -46172"/>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rgbClr val="C00000"/>
                </a:solidFill>
              </a:rPr>
              <a:t>拡充</a:t>
            </a:r>
          </a:p>
        </p:txBody>
      </p:sp>
      <p:pic>
        <p:nvPicPr>
          <p:cNvPr id="61" name="Picture 2" descr="https://1.bp.blogspot.com/-dXIT6B4KA-Y/X5OcMsqpZyI/AAAAAAABb6g/0_AtsYXLRNwGOXmbyTB_d7OqL7IWya88gCNcBGAsYHQ/s846/computer_laptop_angle1.png">
            <a:extLst>
              <a:ext uri="{FF2B5EF4-FFF2-40B4-BE49-F238E27FC236}">
                <a16:creationId xmlns:a16="http://schemas.microsoft.com/office/drawing/2014/main" id="{08704490-05B4-E24C-0276-17B1D306375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2532" y="3124823"/>
            <a:ext cx="588615" cy="447375"/>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6" descr="タブレットPCのイラスト">
            <a:extLst>
              <a:ext uri="{FF2B5EF4-FFF2-40B4-BE49-F238E27FC236}">
                <a16:creationId xmlns:a16="http://schemas.microsoft.com/office/drawing/2014/main" id="{0F141393-E94A-9FFB-32CB-33E0CAEB899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8052" y="3102642"/>
            <a:ext cx="530133" cy="493023"/>
          </a:xfrm>
          <a:prstGeom prst="rect">
            <a:avLst/>
          </a:prstGeom>
          <a:noFill/>
          <a:extLst>
            <a:ext uri="{909E8E84-426E-40DD-AFC4-6F175D3DCCD1}">
              <a14:hiddenFill xmlns:a14="http://schemas.microsoft.com/office/drawing/2010/main">
                <a:solidFill>
                  <a:srgbClr val="FFFFFF"/>
                </a:solidFill>
              </a14:hiddenFill>
            </a:ext>
          </a:extLst>
        </p:spPr>
      </p:pic>
      <p:sp>
        <p:nvSpPr>
          <p:cNvPr id="2078" name="テキスト ボックス 2077">
            <a:extLst>
              <a:ext uri="{FF2B5EF4-FFF2-40B4-BE49-F238E27FC236}">
                <a16:creationId xmlns:a16="http://schemas.microsoft.com/office/drawing/2014/main" id="{E248943A-92BB-6D0B-2A9F-F6126319E7B2}"/>
              </a:ext>
            </a:extLst>
          </p:cNvPr>
          <p:cNvSpPr txBox="1"/>
          <p:nvPr/>
        </p:nvSpPr>
        <p:spPr>
          <a:xfrm>
            <a:off x="61044" y="7573875"/>
            <a:ext cx="7290805" cy="748923"/>
          </a:xfrm>
          <a:prstGeom prst="rect">
            <a:avLst/>
          </a:prstGeom>
          <a:noFill/>
        </p:spPr>
        <p:txBody>
          <a:bodyPr wrap="square" rtlCol="0">
            <a:spAutoFit/>
          </a:bodyPr>
          <a:lstStyle/>
          <a:p>
            <a:pPr defTabSz="1280160" fontAlgn="auto">
              <a:spcBef>
                <a:spcPts val="0"/>
              </a:spcBef>
              <a:spcAft>
                <a:spcPts val="0"/>
              </a:spcAft>
            </a:pPr>
            <a:r>
              <a:rPr lang="en-US" altLang="ja-JP" sz="1200" b="1" u="sng" dirty="0">
                <a:solidFill>
                  <a:prstClr val="black"/>
                </a:solidFill>
                <a:latin typeface="メイリオ" panose="020B0604030504040204" pitchFamily="50" charset="-128"/>
                <a:ea typeface="メイリオ" panose="020B0604030504040204" pitchFamily="50" charset="-128"/>
              </a:rPr>
              <a:t>10</a:t>
            </a:r>
            <a:r>
              <a:rPr lang="ja-JP" altLang="en-US" sz="1200" b="1" u="sng" dirty="0">
                <a:solidFill>
                  <a:prstClr val="black"/>
                </a:solidFill>
                <a:latin typeface="メイリオ" panose="020B0604030504040204" pitchFamily="50" charset="-128"/>
                <a:ea typeface="メイリオ" panose="020B0604030504040204" pitchFamily="50" charset="-128"/>
              </a:rPr>
              <a:t>．地方拠点強化税制の延長（２年）・拡充</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本社機能の地方への移転や地方における拠点強化を行う事業者に対する減税措置が２年延長</a:t>
            </a:r>
            <a:endParaRPr lang="en-US" altLang="ja-JP" sz="1200" dirty="0">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税制の対象となる施設を拡充（インサイドセールス部門やオフィス内に整備する保育施設 等）</a:t>
            </a:r>
            <a:endParaRPr lang="en-US" altLang="ja-JP" sz="1200" dirty="0">
              <a:latin typeface="メイリオ" panose="020B0604030504040204" pitchFamily="50" charset="-128"/>
              <a:ea typeface="メイリオ" panose="020B0604030504040204" pitchFamily="50" charset="-128"/>
            </a:endParaRPr>
          </a:p>
        </p:txBody>
      </p:sp>
      <p:sp>
        <p:nvSpPr>
          <p:cNvPr id="2083" name="テキスト ボックス 2082">
            <a:extLst>
              <a:ext uri="{FF2B5EF4-FFF2-40B4-BE49-F238E27FC236}">
                <a16:creationId xmlns:a16="http://schemas.microsoft.com/office/drawing/2014/main" id="{7F15A38C-7B2D-A1CD-0844-6CCED4972E9D}"/>
              </a:ext>
            </a:extLst>
          </p:cNvPr>
          <p:cNvSpPr txBox="1"/>
          <p:nvPr/>
        </p:nvSpPr>
        <p:spPr>
          <a:xfrm>
            <a:off x="4223217" y="9125619"/>
            <a:ext cx="2099775" cy="190240"/>
          </a:xfrm>
          <a:prstGeom prst="rect">
            <a:avLst/>
          </a:prstGeom>
          <a:solidFill>
            <a:schemeClr val="accent2">
              <a:lumMod val="40000"/>
              <a:lumOff val="60000"/>
            </a:schemeClr>
          </a:solidFill>
        </p:spPr>
        <p:txBody>
          <a:bodyPr wrap="square" tIns="36000" rIns="0" bIns="0" rtlCol="0">
            <a:spAutoFit/>
          </a:bodyPr>
          <a:lstStyle/>
          <a:p>
            <a:r>
              <a:rPr kumimoji="1" lang="ja-JP" altLang="en-US" sz="1000" b="1" dirty="0">
                <a:latin typeface="メイリオ" panose="020B0604030504040204" pitchFamily="50" charset="-128"/>
                <a:ea typeface="メイリオ" panose="020B0604030504040204" pitchFamily="50" charset="-128"/>
              </a:rPr>
              <a:t>見直し②</a:t>
            </a:r>
            <a:r>
              <a:rPr kumimoji="1" lang="ja-JP" altLang="en-US" sz="1000" dirty="0">
                <a:latin typeface="メイリオ" panose="020B0604030504040204" pitchFamily="50" charset="-128"/>
                <a:ea typeface="メイリオ" panose="020B0604030504040204" pitchFamily="50" charset="-128"/>
              </a:rPr>
              <a:t>（大企業の分社化対策）</a:t>
            </a:r>
          </a:p>
        </p:txBody>
      </p:sp>
      <p:sp>
        <p:nvSpPr>
          <p:cNvPr id="2089" name="吹き出し: 角を丸めた四角形 2088">
            <a:extLst>
              <a:ext uri="{FF2B5EF4-FFF2-40B4-BE49-F238E27FC236}">
                <a16:creationId xmlns:a16="http://schemas.microsoft.com/office/drawing/2014/main" id="{8C0980DF-22E5-6659-1B87-E54F222CCE2A}"/>
              </a:ext>
            </a:extLst>
          </p:cNvPr>
          <p:cNvSpPr/>
          <p:nvPr/>
        </p:nvSpPr>
        <p:spPr>
          <a:xfrm>
            <a:off x="3072931" y="8656224"/>
            <a:ext cx="4311636" cy="396000"/>
          </a:xfrm>
          <a:prstGeom prst="wedgeRoundRectCallout">
            <a:avLst>
              <a:gd name="adj1" fmla="val -54888"/>
              <a:gd name="adj2" fmla="val 22401"/>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r>
              <a:rPr kumimoji="1" lang="ja-JP" altLang="en-US" sz="1150" b="1" dirty="0">
                <a:solidFill>
                  <a:schemeClr val="tx1"/>
                </a:solidFill>
                <a:latin typeface="メイリオ" panose="020B0604030504040204" pitchFamily="50" charset="-128"/>
                <a:ea typeface="メイリオ" panose="020B0604030504040204" pitchFamily="50" charset="-128"/>
              </a:rPr>
              <a:t>商工会議所の強い要望により、</a:t>
            </a:r>
            <a:r>
              <a:rPr kumimoji="1" lang="ja-JP" altLang="en-US" sz="1150" b="1" dirty="0">
                <a:solidFill>
                  <a:srgbClr val="FF0000"/>
                </a:solidFill>
                <a:latin typeface="メイリオ" panose="020B0604030504040204" pitchFamily="50" charset="-128"/>
                <a:ea typeface="メイリオ" panose="020B0604030504040204" pitchFamily="50" charset="-128"/>
              </a:rPr>
              <a:t>現在、外形標準課税の対象外</a:t>
            </a:r>
            <a:endParaRPr kumimoji="1" lang="en-US" altLang="ja-JP" sz="1150" b="1" dirty="0">
              <a:solidFill>
                <a:srgbClr val="FF0000"/>
              </a:solidFill>
              <a:latin typeface="メイリオ" panose="020B0604030504040204" pitchFamily="50" charset="-128"/>
              <a:ea typeface="メイリオ" panose="020B0604030504040204" pitchFamily="50" charset="-128"/>
            </a:endParaRPr>
          </a:p>
          <a:p>
            <a:r>
              <a:rPr kumimoji="1" lang="ja-JP" altLang="en-US" sz="1150" b="1" dirty="0">
                <a:solidFill>
                  <a:srgbClr val="FF0000"/>
                </a:solidFill>
                <a:latin typeface="メイリオ" panose="020B0604030504040204" pitchFamily="50" charset="-128"/>
                <a:ea typeface="メイリオ" panose="020B0604030504040204" pitchFamily="50" charset="-128"/>
              </a:rPr>
              <a:t>である中小企業（およびその子会社）は、引き続き対象外</a:t>
            </a:r>
          </a:p>
        </p:txBody>
      </p:sp>
      <p:grpSp>
        <p:nvGrpSpPr>
          <p:cNvPr id="2092" name="グループ化 2091">
            <a:extLst>
              <a:ext uri="{FF2B5EF4-FFF2-40B4-BE49-F238E27FC236}">
                <a16:creationId xmlns:a16="http://schemas.microsoft.com/office/drawing/2014/main" id="{5CC86B7A-42F6-48EC-1AD5-6A84096A080C}"/>
              </a:ext>
            </a:extLst>
          </p:cNvPr>
          <p:cNvGrpSpPr/>
          <p:nvPr/>
        </p:nvGrpSpPr>
        <p:grpSpPr>
          <a:xfrm>
            <a:off x="6991783" y="8830251"/>
            <a:ext cx="158591" cy="186372"/>
            <a:chOff x="4086209" y="321396"/>
            <a:chExt cx="196491" cy="258142"/>
          </a:xfrm>
        </p:grpSpPr>
        <p:pic>
          <p:nvPicPr>
            <p:cNvPr id="2093" name="Picture 4">
              <a:extLst>
                <a:ext uri="{FF2B5EF4-FFF2-40B4-BE49-F238E27FC236}">
                  <a16:creationId xmlns:a16="http://schemas.microsoft.com/office/drawing/2014/main" id="{00E864DC-63FE-6F0D-8DDB-CB32F1D71F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2094" name="Picture 6">
              <a:extLst>
                <a:ext uri="{FF2B5EF4-FFF2-40B4-BE49-F238E27FC236}">
                  <a16:creationId xmlns:a16="http://schemas.microsoft.com/office/drawing/2014/main" id="{DF9384AB-B8F4-869A-F98C-CF65F1FE68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グループ化 1">
            <a:extLst>
              <a:ext uri="{FF2B5EF4-FFF2-40B4-BE49-F238E27FC236}">
                <a16:creationId xmlns:a16="http://schemas.microsoft.com/office/drawing/2014/main" id="{3A2EC6F7-4C0F-FC3E-57F3-BA77E877308E}"/>
              </a:ext>
            </a:extLst>
          </p:cNvPr>
          <p:cNvGrpSpPr/>
          <p:nvPr/>
        </p:nvGrpSpPr>
        <p:grpSpPr>
          <a:xfrm rot="615822">
            <a:off x="1989384" y="1470457"/>
            <a:ext cx="153086" cy="152866"/>
            <a:chOff x="4086209" y="321396"/>
            <a:chExt cx="196491" cy="258142"/>
          </a:xfrm>
        </p:grpSpPr>
        <p:pic>
          <p:nvPicPr>
            <p:cNvPr id="3" name="Picture 4">
              <a:extLst>
                <a:ext uri="{FF2B5EF4-FFF2-40B4-BE49-F238E27FC236}">
                  <a16:creationId xmlns:a16="http://schemas.microsoft.com/office/drawing/2014/main" id="{29DB8ADA-BFA3-F0F3-AAAC-322CC5A3A6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a:extLst>
                <a:ext uri="{FF2B5EF4-FFF2-40B4-BE49-F238E27FC236}">
                  <a16:creationId xmlns:a16="http://schemas.microsoft.com/office/drawing/2014/main" id="{09AE0E08-6E92-B8B3-FDBD-2762ACB1A6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sp>
        <p:nvSpPr>
          <p:cNvPr id="28" name="テキスト ボックス 13">
            <a:extLst>
              <a:ext uri="{FF2B5EF4-FFF2-40B4-BE49-F238E27FC236}">
                <a16:creationId xmlns:a16="http://schemas.microsoft.com/office/drawing/2014/main" id="{91FA6349-D95F-944C-4B19-0B0FE38D8512}"/>
              </a:ext>
            </a:extLst>
          </p:cNvPr>
          <p:cNvSpPr txBox="1"/>
          <p:nvPr/>
        </p:nvSpPr>
        <p:spPr>
          <a:xfrm>
            <a:off x="112425" y="9338368"/>
            <a:ext cx="4009842" cy="63094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4625" indent="-174625">
              <a:spcAft>
                <a:spcPts val="600"/>
              </a:spcAft>
              <a:buClr>
                <a:schemeClr val="tx1"/>
              </a:buClr>
              <a:buFont typeface="Wingdings" panose="05000000000000000000" pitchFamily="2" charset="2"/>
              <a:buChar char="l"/>
              <a:defRPr/>
            </a:pPr>
            <a:r>
              <a:rPr lang="ja-JP" altLang="en-US" sz="1000" dirty="0">
                <a:solidFill>
                  <a:schemeClr val="dk1"/>
                </a:solidFill>
                <a:latin typeface="メイリオ" panose="020B0604030504040204" pitchFamily="50" charset="-128"/>
                <a:ea typeface="メイリオ" panose="020B0604030504040204" pitchFamily="50" charset="-128"/>
              </a:rPr>
              <a:t>現行の資本金１億円基準は維持</a:t>
            </a:r>
            <a:endParaRPr lang="en-US" altLang="ja-JP" sz="1000" dirty="0">
              <a:solidFill>
                <a:schemeClr val="dk1"/>
              </a:solidFill>
              <a:latin typeface="メイリオ" panose="020B0604030504040204" pitchFamily="50" charset="-128"/>
              <a:ea typeface="メイリオ" panose="020B0604030504040204" pitchFamily="50" charset="-128"/>
            </a:endParaRPr>
          </a:p>
          <a:p>
            <a:pPr marL="174625" indent="-174625">
              <a:spcAft>
                <a:spcPts val="600"/>
              </a:spcAft>
              <a:buClr>
                <a:schemeClr val="tx1"/>
              </a:buClr>
              <a:buFont typeface="Wingdings" panose="05000000000000000000" pitchFamily="2" charset="2"/>
              <a:buChar char="l"/>
              <a:defRPr/>
            </a:pPr>
            <a:r>
              <a:rPr lang="ja-JP" altLang="en-US" sz="1000" dirty="0">
                <a:solidFill>
                  <a:schemeClr val="dk1"/>
                </a:solidFill>
                <a:latin typeface="メイリオ" panose="020B0604030504040204" pitchFamily="50" charset="-128"/>
                <a:ea typeface="メイリオ" panose="020B0604030504040204" pitchFamily="50" charset="-128"/>
              </a:rPr>
              <a:t>前事業年度に外形対象の法人は、資本金１億円以下になっても、資本金＋資本剰余金が</a:t>
            </a:r>
            <a:r>
              <a:rPr lang="en-US" altLang="ja-JP" sz="1000" dirty="0">
                <a:solidFill>
                  <a:schemeClr val="dk1"/>
                </a:solidFill>
                <a:latin typeface="メイリオ" panose="020B0604030504040204" pitchFamily="50" charset="-128"/>
                <a:ea typeface="メイリオ" panose="020B0604030504040204" pitchFamily="50" charset="-128"/>
              </a:rPr>
              <a:t>10</a:t>
            </a:r>
            <a:r>
              <a:rPr lang="ja-JP" altLang="en-US" sz="1000" dirty="0">
                <a:solidFill>
                  <a:schemeClr val="dk1"/>
                </a:solidFill>
                <a:latin typeface="メイリオ" panose="020B0604030504040204" pitchFamily="50" charset="-128"/>
                <a:ea typeface="メイリオ" panose="020B0604030504040204" pitchFamily="50" charset="-128"/>
              </a:rPr>
              <a:t>億円超の場合は外形対象</a:t>
            </a:r>
            <a:endParaRPr lang="en-US" altLang="ja-JP" sz="1000" dirty="0">
              <a:solidFill>
                <a:schemeClr val="dk1"/>
              </a:solidFill>
              <a:latin typeface="メイリオ" panose="020B0604030504040204" pitchFamily="50" charset="-128"/>
              <a:ea typeface="メイリオ" panose="020B0604030504040204" pitchFamily="50" charset="-128"/>
            </a:endParaRPr>
          </a:p>
        </p:txBody>
      </p:sp>
      <p:sp>
        <p:nvSpPr>
          <p:cNvPr id="29" name="テキスト ボックス 13">
            <a:extLst>
              <a:ext uri="{FF2B5EF4-FFF2-40B4-BE49-F238E27FC236}">
                <a16:creationId xmlns:a16="http://schemas.microsoft.com/office/drawing/2014/main" id="{A4108316-C0CD-12F5-96D3-3A6945E17131}"/>
              </a:ext>
            </a:extLst>
          </p:cNvPr>
          <p:cNvSpPr txBox="1"/>
          <p:nvPr/>
        </p:nvSpPr>
        <p:spPr>
          <a:xfrm>
            <a:off x="4241405" y="9363070"/>
            <a:ext cx="3103785" cy="55399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4625" indent="-174625">
              <a:buClr>
                <a:schemeClr val="tx1"/>
              </a:buClr>
              <a:buFont typeface="Wingdings" panose="05000000000000000000" pitchFamily="2" charset="2"/>
              <a:buChar char="l"/>
              <a:defRPr/>
            </a:pPr>
            <a:r>
              <a:rPr lang="ja-JP" altLang="en-US" sz="1000" dirty="0">
                <a:solidFill>
                  <a:schemeClr val="dk1"/>
                </a:solidFill>
                <a:latin typeface="メイリオ" panose="020B0604030504040204" pitchFamily="50" charset="-128"/>
                <a:ea typeface="メイリオ" panose="020B0604030504040204" pitchFamily="50" charset="-128"/>
              </a:rPr>
              <a:t>資本金＋資本剰余金が</a:t>
            </a:r>
            <a:r>
              <a:rPr lang="en-US" altLang="ja-JP" sz="1000" dirty="0">
                <a:solidFill>
                  <a:schemeClr val="dk1"/>
                </a:solidFill>
                <a:latin typeface="メイリオ" panose="020B0604030504040204" pitchFamily="50" charset="-128"/>
                <a:ea typeface="メイリオ" panose="020B0604030504040204" pitchFamily="50" charset="-128"/>
              </a:rPr>
              <a:t>50</a:t>
            </a:r>
            <a:r>
              <a:rPr lang="ja-JP" altLang="en-US" sz="1000" dirty="0">
                <a:solidFill>
                  <a:schemeClr val="dk1"/>
                </a:solidFill>
                <a:latin typeface="メイリオ" panose="020B0604030504040204" pitchFamily="50" charset="-128"/>
                <a:ea typeface="メイリオ" panose="020B0604030504040204" pitchFamily="50" charset="-128"/>
              </a:rPr>
              <a:t>億円超の外形対象法人の</a:t>
            </a:r>
            <a:r>
              <a:rPr lang="en-US" altLang="ja-JP" sz="1000" dirty="0">
                <a:solidFill>
                  <a:schemeClr val="dk1"/>
                </a:solidFill>
                <a:latin typeface="メイリオ" panose="020B0604030504040204" pitchFamily="50" charset="-128"/>
                <a:ea typeface="メイリオ" panose="020B0604030504040204" pitchFamily="50" charset="-128"/>
              </a:rPr>
              <a:t>100</a:t>
            </a:r>
            <a:r>
              <a:rPr lang="ja-JP" altLang="en-US" sz="1000" dirty="0">
                <a:solidFill>
                  <a:schemeClr val="dk1"/>
                </a:solidFill>
                <a:latin typeface="メイリオ" panose="020B0604030504040204" pitchFamily="50" charset="-128"/>
                <a:ea typeface="メイリオ" panose="020B0604030504040204" pitchFamily="50" charset="-128"/>
              </a:rPr>
              <a:t>％子会社のうち、資本金１億円以下で、</a:t>
            </a:r>
            <a:br>
              <a:rPr lang="en-US" altLang="ja-JP" sz="1000" dirty="0">
                <a:solidFill>
                  <a:schemeClr val="dk1"/>
                </a:solidFill>
                <a:latin typeface="メイリオ" panose="020B0604030504040204" pitchFamily="50" charset="-128"/>
                <a:ea typeface="メイリオ" panose="020B0604030504040204" pitchFamily="50" charset="-128"/>
              </a:rPr>
            </a:br>
            <a:r>
              <a:rPr lang="ja-JP" altLang="en-US" sz="1000" dirty="0">
                <a:solidFill>
                  <a:schemeClr val="dk1"/>
                </a:solidFill>
                <a:latin typeface="メイリオ" panose="020B0604030504040204" pitchFamily="50" charset="-128"/>
                <a:ea typeface="メイリオ" panose="020B0604030504040204" pitchFamily="50" charset="-128"/>
              </a:rPr>
              <a:t>資本金＋資本剰余金が２億円超は外形対象</a:t>
            </a:r>
            <a:endParaRPr lang="en-US" altLang="ja-JP" sz="1000" dirty="0">
              <a:solidFill>
                <a:schemeClr val="dk1"/>
              </a:solidFill>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CDD71EB3-133E-4992-62E1-8C92D3171DD6}"/>
              </a:ext>
            </a:extLst>
          </p:cNvPr>
          <p:cNvSpPr txBox="1"/>
          <p:nvPr/>
        </p:nvSpPr>
        <p:spPr>
          <a:xfrm>
            <a:off x="2228970" y="9122534"/>
            <a:ext cx="1931430" cy="282573"/>
          </a:xfrm>
          <a:prstGeom prst="rect">
            <a:avLst/>
          </a:prstGeom>
          <a:noFill/>
        </p:spPr>
        <p:txBody>
          <a:bodyPr wrap="square" tIns="36000" rIns="0" bIns="0" rtlCol="0">
            <a:spAutoFit/>
          </a:bodyPr>
          <a:lstStyle/>
          <a:p>
            <a:r>
              <a:rPr kumimoji="1" lang="en-US" altLang="ja-JP" sz="800" dirty="0">
                <a:latin typeface="メイリオ" panose="020B0604030504040204" pitchFamily="50" charset="-128"/>
                <a:ea typeface="メイリオ" panose="020B0604030504040204" pitchFamily="50" charset="-128"/>
              </a:rPr>
              <a:t>2025</a:t>
            </a:r>
            <a:r>
              <a:rPr kumimoji="1" lang="ja-JP" altLang="en-US" sz="800" dirty="0">
                <a:latin typeface="メイリオ" panose="020B0604030504040204" pitchFamily="50" charset="-128"/>
                <a:ea typeface="メイリオ" panose="020B0604030504040204" pitchFamily="50" charset="-128"/>
              </a:rPr>
              <a:t>年４月施行</a:t>
            </a:r>
            <a:endParaRPr kumimoji="1" lang="en-US" altLang="ja-JP" sz="800" dirty="0">
              <a:latin typeface="メイリオ" panose="020B0604030504040204" pitchFamily="50" charset="-128"/>
              <a:ea typeface="メイリオ" panose="020B0604030504040204" pitchFamily="50" charset="-128"/>
            </a:endParaRPr>
          </a:p>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公布日以降施行日までの減資も対象</a:t>
            </a:r>
          </a:p>
        </p:txBody>
      </p:sp>
      <p:sp>
        <p:nvSpPr>
          <p:cNvPr id="50" name="正方形/長方形 49">
            <a:extLst>
              <a:ext uri="{FF2B5EF4-FFF2-40B4-BE49-F238E27FC236}">
                <a16:creationId xmlns:a16="http://schemas.microsoft.com/office/drawing/2014/main" id="{B8E98BCF-85D0-892F-D5D5-6CBC05CF6C51}"/>
              </a:ext>
            </a:extLst>
          </p:cNvPr>
          <p:cNvSpPr/>
          <p:nvPr/>
        </p:nvSpPr>
        <p:spPr>
          <a:xfrm>
            <a:off x="111820" y="9134358"/>
            <a:ext cx="4009842" cy="847652"/>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1" name="テキスト ボックス 2080">
            <a:extLst>
              <a:ext uri="{FF2B5EF4-FFF2-40B4-BE49-F238E27FC236}">
                <a16:creationId xmlns:a16="http://schemas.microsoft.com/office/drawing/2014/main" id="{FD084B41-DB50-290B-AD75-2ABDF49F0E3C}"/>
              </a:ext>
            </a:extLst>
          </p:cNvPr>
          <p:cNvSpPr txBox="1"/>
          <p:nvPr/>
        </p:nvSpPr>
        <p:spPr>
          <a:xfrm>
            <a:off x="108679" y="9125619"/>
            <a:ext cx="1929574" cy="190240"/>
          </a:xfrm>
          <a:prstGeom prst="rect">
            <a:avLst/>
          </a:prstGeom>
          <a:solidFill>
            <a:schemeClr val="accent2">
              <a:lumMod val="40000"/>
              <a:lumOff val="60000"/>
            </a:schemeClr>
          </a:solidFill>
        </p:spPr>
        <p:txBody>
          <a:bodyPr wrap="square" tIns="36000" rIns="0" bIns="0" rtlCol="0">
            <a:spAutoFit/>
          </a:bodyPr>
          <a:lstStyle/>
          <a:p>
            <a:r>
              <a:rPr kumimoji="1" lang="ja-JP" altLang="en-US" sz="1000" b="1" dirty="0">
                <a:latin typeface="メイリオ" panose="020B0604030504040204" pitchFamily="50" charset="-128"/>
                <a:ea typeface="メイリオ" panose="020B0604030504040204" pitchFamily="50" charset="-128"/>
              </a:rPr>
              <a:t>見直し①</a:t>
            </a:r>
            <a:r>
              <a:rPr kumimoji="1" lang="ja-JP" altLang="en-US" sz="1000" dirty="0">
                <a:latin typeface="メイリオ" panose="020B0604030504040204" pitchFamily="50" charset="-128"/>
                <a:ea typeface="メイリオ" panose="020B0604030504040204" pitchFamily="50" charset="-128"/>
              </a:rPr>
              <a:t>（大企業の減資対策）</a:t>
            </a:r>
            <a:endParaRPr kumimoji="1" lang="en-US" altLang="ja-JP" sz="1000" dirty="0">
              <a:latin typeface="メイリオ" panose="020B0604030504040204" pitchFamily="50" charset="-128"/>
              <a:ea typeface="メイリオ" panose="020B0604030504040204" pitchFamily="50" charset="-128"/>
            </a:endParaRPr>
          </a:p>
        </p:txBody>
      </p:sp>
      <p:sp>
        <p:nvSpPr>
          <p:cNvPr id="51" name="正方形/長方形 50">
            <a:extLst>
              <a:ext uri="{FF2B5EF4-FFF2-40B4-BE49-F238E27FC236}">
                <a16:creationId xmlns:a16="http://schemas.microsoft.com/office/drawing/2014/main" id="{5871E8E2-2C7A-62E3-EC3E-63B21CABB43A}"/>
              </a:ext>
            </a:extLst>
          </p:cNvPr>
          <p:cNvSpPr/>
          <p:nvPr/>
        </p:nvSpPr>
        <p:spPr>
          <a:xfrm>
            <a:off x="4213553" y="9138319"/>
            <a:ext cx="3158102" cy="843691"/>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D006251F-80D0-573D-AB05-DF3532C47264}"/>
              </a:ext>
            </a:extLst>
          </p:cNvPr>
          <p:cNvSpPr txBox="1"/>
          <p:nvPr/>
        </p:nvSpPr>
        <p:spPr>
          <a:xfrm>
            <a:off x="6378857" y="9155798"/>
            <a:ext cx="1052944" cy="159462"/>
          </a:xfrm>
          <a:prstGeom prst="rect">
            <a:avLst/>
          </a:prstGeom>
          <a:noFill/>
        </p:spPr>
        <p:txBody>
          <a:bodyPr wrap="square" tIns="36000" rIns="0" bIns="0" rtlCol="0">
            <a:spAutoFit/>
          </a:bodyPr>
          <a:lstStyle/>
          <a:p>
            <a:r>
              <a:rPr kumimoji="1" lang="en-US" altLang="ja-JP" sz="800" dirty="0">
                <a:latin typeface="メイリオ" panose="020B0604030504040204" pitchFamily="50" charset="-128"/>
                <a:ea typeface="メイリオ" panose="020B0604030504040204" pitchFamily="50" charset="-128"/>
              </a:rPr>
              <a:t>2026</a:t>
            </a:r>
            <a:r>
              <a:rPr kumimoji="1" lang="ja-JP" altLang="en-US" sz="800" dirty="0">
                <a:latin typeface="メイリオ" panose="020B0604030504040204" pitchFamily="50" charset="-128"/>
                <a:ea typeface="メイリオ" panose="020B0604030504040204" pitchFamily="50" charset="-128"/>
              </a:rPr>
              <a:t>年４月施行</a:t>
            </a:r>
          </a:p>
        </p:txBody>
      </p:sp>
      <p:sp>
        <p:nvSpPr>
          <p:cNvPr id="25" name="正方形/長方形 24">
            <a:extLst>
              <a:ext uri="{FF2B5EF4-FFF2-40B4-BE49-F238E27FC236}">
                <a16:creationId xmlns:a16="http://schemas.microsoft.com/office/drawing/2014/main" id="{94C7541D-4765-0015-71E2-5010C74A3854}"/>
              </a:ext>
            </a:extLst>
          </p:cNvPr>
          <p:cNvSpPr/>
          <p:nvPr/>
        </p:nvSpPr>
        <p:spPr>
          <a:xfrm>
            <a:off x="4441901" y="2132648"/>
            <a:ext cx="1188000" cy="180000"/>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kumimoji="1" lang="ja-JP" altLang="en-US" sz="1000" dirty="0">
                <a:solidFill>
                  <a:schemeClr val="tx1"/>
                </a:solidFill>
                <a:latin typeface="メイリオ" panose="020B0604030504040204" pitchFamily="50" charset="-128"/>
                <a:ea typeface="メイリオ" panose="020B0604030504040204" pitchFamily="50" charset="-128"/>
              </a:rPr>
              <a:t>損金算入</a:t>
            </a:r>
          </a:p>
        </p:txBody>
      </p:sp>
      <p:grpSp>
        <p:nvGrpSpPr>
          <p:cNvPr id="74" name="グループ化 73">
            <a:extLst>
              <a:ext uri="{FF2B5EF4-FFF2-40B4-BE49-F238E27FC236}">
                <a16:creationId xmlns:a16="http://schemas.microsoft.com/office/drawing/2014/main" id="{B3EFCF9B-34B9-B8F0-EE25-7B48ABAE33E4}"/>
              </a:ext>
            </a:extLst>
          </p:cNvPr>
          <p:cNvGrpSpPr/>
          <p:nvPr/>
        </p:nvGrpSpPr>
        <p:grpSpPr>
          <a:xfrm rot="615822">
            <a:off x="1073376" y="1981125"/>
            <a:ext cx="153086" cy="152866"/>
            <a:chOff x="4086209" y="321396"/>
            <a:chExt cx="196491" cy="258142"/>
          </a:xfrm>
        </p:grpSpPr>
        <p:pic>
          <p:nvPicPr>
            <p:cNvPr id="75" name="Picture 4">
              <a:extLst>
                <a:ext uri="{FF2B5EF4-FFF2-40B4-BE49-F238E27FC236}">
                  <a16:creationId xmlns:a16="http://schemas.microsoft.com/office/drawing/2014/main" id="{321061F7-8FC6-4340-9B31-BBE7967DB8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6209" y="393166"/>
              <a:ext cx="131489" cy="186372"/>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6">
              <a:extLst>
                <a:ext uri="{FF2B5EF4-FFF2-40B4-BE49-F238E27FC236}">
                  <a16:creationId xmlns:a16="http://schemas.microsoft.com/office/drawing/2014/main" id="{6A7DC4DB-1394-5D99-F811-798BFD28AE4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4124109" y="321396"/>
              <a:ext cx="158591" cy="158591"/>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図 6">
            <a:extLst>
              <a:ext uri="{FF2B5EF4-FFF2-40B4-BE49-F238E27FC236}">
                <a16:creationId xmlns:a16="http://schemas.microsoft.com/office/drawing/2014/main" id="{F4EDF60D-1DA7-91FD-4C8F-FE16338F8B65}"/>
              </a:ext>
            </a:extLst>
          </p:cNvPr>
          <p:cNvPicPr>
            <a:picLocks noChangeAspect="1"/>
          </p:cNvPicPr>
          <p:nvPr/>
        </p:nvPicPr>
        <p:blipFill>
          <a:blip r:embed="rId7"/>
          <a:stretch>
            <a:fillRect/>
          </a:stretch>
        </p:blipFill>
        <p:spPr>
          <a:xfrm>
            <a:off x="6587865" y="427120"/>
            <a:ext cx="878603" cy="547662"/>
          </a:xfrm>
          <a:prstGeom prst="rect">
            <a:avLst/>
          </a:prstGeom>
        </p:spPr>
      </p:pic>
      <p:sp>
        <p:nvSpPr>
          <p:cNvPr id="9" name="テキスト ボックス 8">
            <a:extLst>
              <a:ext uri="{FF2B5EF4-FFF2-40B4-BE49-F238E27FC236}">
                <a16:creationId xmlns:a16="http://schemas.microsoft.com/office/drawing/2014/main" id="{EB779103-B924-2AC7-9894-6CCE839CC7B9}"/>
              </a:ext>
            </a:extLst>
          </p:cNvPr>
          <p:cNvSpPr txBox="1"/>
          <p:nvPr/>
        </p:nvSpPr>
        <p:spPr>
          <a:xfrm>
            <a:off x="54412" y="4371884"/>
            <a:ext cx="7290805" cy="933589"/>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８．イノベーション拠点税制（イノベーションボックス税制）の創設</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わが国のイノベーション拠点の立地競争力を強化する観点から、国内で自ら研究開発した</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知的財産権（特許権や</a:t>
            </a:r>
            <a:r>
              <a:rPr lang="en-US" altLang="ja-JP" sz="1200" dirty="0">
                <a:latin typeface="メイリオ" panose="020B0604030504040204" pitchFamily="50" charset="-128"/>
                <a:ea typeface="メイリオ" panose="020B0604030504040204" pitchFamily="50" charset="-128"/>
              </a:rPr>
              <a:t>AI</a:t>
            </a:r>
            <a:r>
              <a:rPr lang="ja-JP" altLang="en-US" sz="1200" dirty="0">
                <a:latin typeface="メイリオ" panose="020B0604030504040204" pitchFamily="50" charset="-128"/>
                <a:ea typeface="メイリオ" panose="020B0604030504040204" pitchFamily="50" charset="-128"/>
              </a:rPr>
              <a:t>関連のプログラムの著作権）から生じる所得に減税措置を適用する制度</a:t>
            </a: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所得控除率は</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％。措置期間は７年（</a:t>
            </a:r>
            <a:r>
              <a:rPr lang="en-US" altLang="ja-JP" sz="1200" dirty="0">
                <a:latin typeface="メイリオ" panose="020B0604030504040204" pitchFamily="50" charset="-128"/>
                <a:ea typeface="メイリオ" panose="020B0604030504040204" pitchFamily="50" charset="-128"/>
              </a:rPr>
              <a:t>2025</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月</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日施行）</a:t>
            </a:r>
          </a:p>
        </p:txBody>
      </p:sp>
      <p:sp>
        <p:nvSpPr>
          <p:cNvPr id="11" name="正方形/長方形 10">
            <a:extLst>
              <a:ext uri="{FF2B5EF4-FFF2-40B4-BE49-F238E27FC236}">
                <a16:creationId xmlns:a16="http://schemas.microsoft.com/office/drawing/2014/main" id="{C2705578-7420-E654-C556-D71EE75F0F11}"/>
              </a:ext>
            </a:extLst>
          </p:cNvPr>
          <p:cNvSpPr/>
          <p:nvPr/>
        </p:nvSpPr>
        <p:spPr>
          <a:xfrm>
            <a:off x="261860" y="5279082"/>
            <a:ext cx="7072390" cy="1620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メイリオ" panose="020B0604030504040204" pitchFamily="50" charset="-128"/>
              <a:ea typeface="メイリオ" panose="020B0604030504040204" pitchFamily="50" charset="-128"/>
            </a:endParaRPr>
          </a:p>
        </p:txBody>
      </p:sp>
      <p:sp>
        <p:nvSpPr>
          <p:cNvPr id="14" name="角丸四角形 2">
            <a:extLst>
              <a:ext uri="{FF2B5EF4-FFF2-40B4-BE49-F238E27FC236}">
                <a16:creationId xmlns:a16="http://schemas.microsoft.com/office/drawing/2014/main" id="{52A7164A-A7B5-2ADE-D848-2D98CBD75494}"/>
              </a:ext>
            </a:extLst>
          </p:cNvPr>
          <p:cNvSpPr/>
          <p:nvPr/>
        </p:nvSpPr>
        <p:spPr>
          <a:xfrm>
            <a:off x="1646847" y="5340850"/>
            <a:ext cx="1484508" cy="459847"/>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pPr>
              <a:spcAft>
                <a:spcPts val="600"/>
              </a:spcAft>
            </a:pPr>
            <a:r>
              <a:rPr kumimoji="1" lang="ja-JP" altLang="en-US" sz="1200" b="1">
                <a:latin typeface="メイリオ" panose="020B0604030504040204" pitchFamily="50" charset="-128"/>
                <a:ea typeface="メイリオ" panose="020B0604030504040204" pitchFamily="50" charset="-128"/>
              </a:rPr>
              <a:t>　知的財産</a:t>
            </a:r>
            <a:endParaRPr kumimoji="1" lang="en-US" altLang="ja-JP" sz="1200" b="1">
              <a:latin typeface="メイリオ" panose="020B0604030504040204" pitchFamily="50" charset="-128"/>
              <a:ea typeface="メイリオ" panose="020B0604030504040204" pitchFamily="50" charset="-128"/>
            </a:endParaRPr>
          </a:p>
          <a:p>
            <a:endParaRPr kumimoji="1" lang="ja-JP" altLang="en-US" sz="1200">
              <a:latin typeface="メイリオ" panose="020B0604030504040204" pitchFamily="50" charset="-128"/>
              <a:ea typeface="メイリオ" panose="020B0604030504040204" pitchFamily="50" charset="-128"/>
            </a:endParaRPr>
          </a:p>
        </p:txBody>
      </p:sp>
      <p:sp>
        <p:nvSpPr>
          <p:cNvPr id="16" name="角丸四角形 25">
            <a:extLst>
              <a:ext uri="{FF2B5EF4-FFF2-40B4-BE49-F238E27FC236}">
                <a16:creationId xmlns:a16="http://schemas.microsoft.com/office/drawing/2014/main" id="{EF7CFA3A-5E81-0E1C-2273-497D899F36F5}"/>
              </a:ext>
            </a:extLst>
          </p:cNvPr>
          <p:cNvSpPr/>
          <p:nvPr/>
        </p:nvSpPr>
        <p:spPr>
          <a:xfrm>
            <a:off x="3348646" y="5336324"/>
            <a:ext cx="1475504" cy="459847"/>
          </a:xfrm>
          <a:prstGeom prst="round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1200" b="1">
                <a:latin typeface="メイリオ" panose="020B0604030504040204" pitchFamily="50" charset="-128"/>
                <a:ea typeface="メイリオ" panose="020B0604030504040204" pitchFamily="50" charset="-128"/>
              </a:rPr>
              <a:t> 知的財産から</a:t>
            </a:r>
            <a:endParaRPr kumimoji="1" lang="en-US" altLang="ja-JP" sz="1200" b="1">
              <a:latin typeface="メイリオ" panose="020B0604030504040204" pitchFamily="50" charset="-128"/>
              <a:ea typeface="メイリオ" panose="020B0604030504040204" pitchFamily="50" charset="-128"/>
            </a:endParaRPr>
          </a:p>
          <a:p>
            <a:r>
              <a:rPr kumimoji="1" lang="ja-JP" altLang="en-US" sz="1200" b="1">
                <a:latin typeface="メイリオ" panose="020B0604030504040204" pitchFamily="50" charset="-128"/>
                <a:ea typeface="メイリオ" panose="020B0604030504040204" pitchFamily="50" charset="-128"/>
              </a:rPr>
              <a:t> 生じる所得</a:t>
            </a:r>
            <a:endParaRPr kumimoji="1" lang="en-US" altLang="ja-JP" sz="1200" b="1">
              <a:latin typeface="メイリオ" panose="020B0604030504040204" pitchFamily="50" charset="-128"/>
              <a:ea typeface="メイリオ" panose="020B0604030504040204" pitchFamily="50" charset="-128"/>
            </a:endParaRPr>
          </a:p>
        </p:txBody>
      </p:sp>
      <p:pic>
        <p:nvPicPr>
          <p:cNvPr id="19" name="Picture 2" descr="https://3.bp.blogspot.com/-GKmtIvGGpZA/USNoTE7YUyI/AAAAAAAANUY/tNP9ldcnOSI/s1600/money_bag_yen.png">
            <a:extLst>
              <a:ext uri="{FF2B5EF4-FFF2-40B4-BE49-F238E27FC236}">
                <a16:creationId xmlns:a16="http://schemas.microsoft.com/office/drawing/2014/main" id="{7A9861DB-1579-4D90-B4FE-F58984C8271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9639902">
            <a:off x="4436961" y="5452454"/>
            <a:ext cx="332896" cy="362380"/>
          </a:xfrm>
          <a:prstGeom prst="rect">
            <a:avLst/>
          </a:prstGeom>
          <a:noFill/>
          <a:extLst>
            <a:ext uri="{909E8E84-426E-40DD-AFC4-6F175D3DCCD1}">
              <a14:hiddenFill xmlns:a14="http://schemas.microsoft.com/office/drawing/2010/main">
                <a:solidFill>
                  <a:srgbClr val="FFFFFF"/>
                </a:solidFill>
              </a14:hiddenFill>
            </a:ext>
          </a:extLst>
        </p:spPr>
      </p:pic>
      <p:sp>
        <p:nvSpPr>
          <p:cNvPr id="21" name="テキスト ボックス 20">
            <a:extLst>
              <a:ext uri="{FF2B5EF4-FFF2-40B4-BE49-F238E27FC236}">
                <a16:creationId xmlns:a16="http://schemas.microsoft.com/office/drawing/2014/main" id="{F6B2E142-1ED7-C1AB-DF03-4123D6FDDF6C}"/>
              </a:ext>
            </a:extLst>
          </p:cNvPr>
          <p:cNvSpPr txBox="1"/>
          <p:nvPr/>
        </p:nvSpPr>
        <p:spPr>
          <a:xfrm>
            <a:off x="5041441" y="5381983"/>
            <a:ext cx="2129783" cy="430887"/>
          </a:xfrm>
          <a:prstGeom prst="rect">
            <a:avLst/>
          </a:prstGeom>
          <a:solidFill>
            <a:schemeClr val="bg1"/>
          </a:solidFill>
          <a:ln>
            <a:solidFill>
              <a:srgbClr val="FF0000"/>
            </a:solidFill>
          </a:ln>
        </p:spPr>
        <p:txBody>
          <a:bodyPr wrap="square" rtlCol="0">
            <a:spAutoFit/>
          </a:bodyPr>
          <a:lstStyle/>
          <a:p>
            <a:pPr algn="ctr"/>
            <a:r>
              <a:rPr kumimoji="1" lang="en-US" altLang="ja-JP" sz="1200" b="1">
                <a:solidFill>
                  <a:srgbClr val="FF0000"/>
                </a:solidFill>
                <a:latin typeface="メイリオ" panose="020B0604030504040204" pitchFamily="50" charset="-128"/>
                <a:ea typeface="メイリオ" panose="020B0604030504040204" pitchFamily="50" charset="-128"/>
              </a:rPr>
              <a:t>30%</a:t>
            </a:r>
            <a:r>
              <a:rPr kumimoji="1" lang="ja-JP" altLang="en-US" sz="1200" b="1">
                <a:solidFill>
                  <a:srgbClr val="FF0000"/>
                </a:solidFill>
                <a:latin typeface="メイリオ" panose="020B0604030504040204" pitchFamily="50" charset="-128"/>
                <a:ea typeface="メイリオ" panose="020B0604030504040204" pitchFamily="50" charset="-128"/>
              </a:rPr>
              <a:t>の所得控除</a:t>
            </a:r>
            <a:endParaRPr kumimoji="1" lang="en-US" altLang="ja-JP" sz="1200" b="1">
              <a:solidFill>
                <a:srgbClr val="FF0000"/>
              </a:solidFill>
              <a:latin typeface="メイリオ" panose="020B0604030504040204" pitchFamily="50" charset="-128"/>
              <a:ea typeface="メイリオ" panose="020B0604030504040204" pitchFamily="50" charset="-128"/>
            </a:endParaRPr>
          </a:p>
          <a:p>
            <a:pPr algn="ctr"/>
            <a:r>
              <a:rPr kumimoji="1" lang="ja-JP" altLang="en-US" sz="1000" b="1">
                <a:solidFill>
                  <a:srgbClr val="FF0000"/>
                </a:solidFill>
                <a:latin typeface="メイリオ" panose="020B0604030504040204" pitchFamily="50" charset="-128"/>
                <a:ea typeface="メイリオ" panose="020B0604030504040204" pitchFamily="50" charset="-128"/>
              </a:rPr>
              <a:t>（イノベーションボックス税制）</a:t>
            </a:r>
            <a:endParaRPr kumimoji="1" lang="en-US" altLang="ja-JP" sz="1000" b="1">
              <a:solidFill>
                <a:srgbClr val="FF0000"/>
              </a:solidFill>
              <a:latin typeface="メイリオ" panose="020B0604030504040204" pitchFamily="50" charset="-128"/>
              <a:ea typeface="メイリオ" panose="020B0604030504040204" pitchFamily="50" charset="-128"/>
            </a:endParaRPr>
          </a:p>
        </p:txBody>
      </p:sp>
      <p:sp>
        <p:nvSpPr>
          <p:cNvPr id="23" name="右矢印 19">
            <a:extLst>
              <a:ext uri="{FF2B5EF4-FFF2-40B4-BE49-F238E27FC236}">
                <a16:creationId xmlns:a16="http://schemas.microsoft.com/office/drawing/2014/main" id="{30C7B318-D0CD-1E25-8021-190A33143FF9}"/>
              </a:ext>
            </a:extLst>
          </p:cNvPr>
          <p:cNvSpPr/>
          <p:nvPr/>
        </p:nvSpPr>
        <p:spPr>
          <a:xfrm>
            <a:off x="3072931" y="5398925"/>
            <a:ext cx="328311" cy="3391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メイリオ" panose="020B0604030504040204" pitchFamily="50" charset="-128"/>
              <a:ea typeface="メイリオ" panose="020B0604030504040204" pitchFamily="50" charset="-128"/>
            </a:endParaRPr>
          </a:p>
        </p:txBody>
      </p:sp>
      <p:pic>
        <p:nvPicPr>
          <p:cNvPr id="46" name="Picture 4" descr="https://1.bp.blogspot.com/-rkcQhCd6JRA/W6DTaHQue3I/AAAAAAABO8E/XLnR9Yr28l0e25LXeHccNuWecHasKNLDgCLcBGAs/s800/kenkyu_woman_seikou.png">
            <a:extLst>
              <a:ext uri="{FF2B5EF4-FFF2-40B4-BE49-F238E27FC236}">
                <a16:creationId xmlns:a16="http://schemas.microsoft.com/office/drawing/2014/main" id="{AE0489E8-6B4E-E71E-A7D2-E198F818F4C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4581" y="5389089"/>
            <a:ext cx="378802" cy="378802"/>
          </a:xfrm>
          <a:prstGeom prst="rect">
            <a:avLst/>
          </a:prstGeom>
          <a:noFill/>
          <a:extLst>
            <a:ext uri="{909E8E84-426E-40DD-AFC4-6F175D3DCCD1}">
              <a14:hiddenFill xmlns:a14="http://schemas.microsoft.com/office/drawing/2010/main">
                <a:solidFill>
                  <a:srgbClr val="FFFFFF"/>
                </a:solidFill>
              </a14:hiddenFill>
            </a:ext>
          </a:extLst>
        </p:spPr>
      </p:pic>
      <p:sp>
        <p:nvSpPr>
          <p:cNvPr id="49" name="矢印: 五方向 48">
            <a:extLst>
              <a:ext uri="{FF2B5EF4-FFF2-40B4-BE49-F238E27FC236}">
                <a16:creationId xmlns:a16="http://schemas.microsoft.com/office/drawing/2014/main" id="{AF70E0C6-62B5-5A7A-6D7F-66979B319C82}"/>
              </a:ext>
            </a:extLst>
          </p:cNvPr>
          <p:cNvSpPr/>
          <p:nvPr/>
        </p:nvSpPr>
        <p:spPr>
          <a:xfrm>
            <a:off x="698120" y="5507178"/>
            <a:ext cx="1050383" cy="303270"/>
          </a:xfrm>
          <a:prstGeom prst="homePlate">
            <a:avLst>
              <a:gd name="adj" fmla="val 51557"/>
            </a:avLst>
          </a:prstGeom>
          <a:ln w="22225">
            <a:solidFill>
              <a:srgbClr val="7030A0"/>
            </a:solidFill>
          </a:ln>
        </p:spPr>
        <p:style>
          <a:lnRef idx="2">
            <a:schemeClr val="accent1"/>
          </a:lnRef>
          <a:fillRef idx="1">
            <a:schemeClr val="lt1"/>
          </a:fillRef>
          <a:effectRef idx="0">
            <a:schemeClr val="accent1"/>
          </a:effectRef>
          <a:fontRef idx="minor">
            <a:schemeClr val="dk1"/>
          </a:fontRef>
        </p:style>
        <p:txBody>
          <a:bodyPr bIns="0" rtlCol="0" anchor="ctr"/>
          <a:lstStyle/>
          <a:p>
            <a:pPr algn="ctr"/>
            <a:r>
              <a:rPr kumimoji="1" lang="ja-JP" altLang="en-US" sz="1200" b="1">
                <a:solidFill>
                  <a:srgbClr val="7030A0"/>
                </a:solidFill>
                <a:latin typeface="メイリオ" panose="020B0604030504040204" pitchFamily="50" charset="-128"/>
                <a:ea typeface="メイリオ" panose="020B0604030504040204" pitchFamily="50" charset="-128"/>
              </a:rPr>
              <a:t>研究開発費</a:t>
            </a:r>
          </a:p>
        </p:txBody>
      </p:sp>
      <p:sp>
        <p:nvSpPr>
          <p:cNvPr id="55" name="吹き出し: 角を丸めた四角形 54">
            <a:extLst>
              <a:ext uri="{FF2B5EF4-FFF2-40B4-BE49-F238E27FC236}">
                <a16:creationId xmlns:a16="http://schemas.microsoft.com/office/drawing/2014/main" id="{5BD0E89E-7307-46B4-F113-0585FFDF130F}"/>
              </a:ext>
            </a:extLst>
          </p:cNvPr>
          <p:cNvSpPr/>
          <p:nvPr/>
        </p:nvSpPr>
        <p:spPr>
          <a:xfrm>
            <a:off x="4999671" y="4365158"/>
            <a:ext cx="493084" cy="218698"/>
          </a:xfrm>
          <a:prstGeom prst="wedgeRoundRectCallout">
            <a:avLst>
              <a:gd name="adj1" fmla="val -65050"/>
              <a:gd name="adj2" fmla="val 9576"/>
              <a:gd name="adj3" fmla="val 16667"/>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rgbClr val="C00000"/>
                </a:solidFill>
              </a:rPr>
              <a:t>新設</a:t>
            </a:r>
          </a:p>
        </p:txBody>
      </p:sp>
      <p:sp>
        <p:nvSpPr>
          <p:cNvPr id="56" name="テキスト ボックス 55">
            <a:extLst>
              <a:ext uri="{FF2B5EF4-FFF2-40B4-BE49-F238E27FC236}">
                <a16:creationId xmlns:a16="http://schemas.microsoft.com/office/drawing/2014/main" id="{FEC1FAB0-DDE8-43B9-61C1-32B8DA0A5DE1}"/>
              </a:ext>
            </a:extLst>
          </p:cNvPr>
          <p:cNvSpPr txBox="1"/>
          <p:nvPr/>
        </p:nvSpPr>
        <p:spPr>
          <a:xfrm>
            <a:off x="314919" y="5291035"/>
            <a:ext cx="1388109" cy="246221"/>
          </a:xfrm>
          <a:prstGeom prst="rect">
            <a:avLst/>
          </a:prstGeom>
          <a:noFill/>
        </p:spPr>
        <p:txBody>
          <a:bodyPr wrap="square" rtlCol="0">
            <a:spAutoFit/>
          </a:bodyPr>
          <a:lstStyle/>
          <a:p>
            <a:r>
              <a:rPr lang="ja-JP" altLang="en-US" sz="1000" dirty="0">
                <a:solidFill>
                  <a:srgbClr val="7030A0"/>
                </a:solidFill>
                <a:latin typeface="メイリオ" panose="020B0604030504040204" pitchFamily="50" charset="-128"/>
                <a:ea typeface="メイリオ" panose="020B0604030504040204" pitchFamily="50" charset="-128"/>
              </a:rPr>
              <a:t>研究開発税制で支援</a:t>
            </a:r>
            <a:endParaRPr lang="en-US" altLang="ja-JP" sz="1000" dirty="0">
              <a:solidFill>
                <a:srgbClr val="7030A0"/>
              </a:solidFill>
              <a:latin typeface="メイリオ" panose="020B0604030504040204" pitchFamily="50" charset="-128"/>
              <a:ea typeface="メイリオ" panose="020B0604030504040204" pitchFamily="50" charset="-128"/>
            </a:endParaRPr>
          </a:p>
        </p:txBody>
      </p:sp>
      <p:cxnSp>
        <p:nvCxnSpPr>
          <p:cNvPr id="57" name="直線コネクタ 56">
            <a:extLst>
              <a:ext uri="{FF2B5EF4-FFF2-40B4-BE49-F238E27FC236}">
                <a16:creationId xmlns:a16="http://schemas.microsoft.com/office/drawing/2014/main" id="{EFB9362B-31CD-1698-8C1D-A38951476615}"/>
              </a:ext>
            </a:extLst>
          </p:cNvPr>
          <p:cNvCxnSpPr>
            <a:cxnSpLocks/>
          </p:cNvCxnSpPr>
          <p:nvPr/>
        </p:nvCxnSpPr>
        <p:spPr>
          <a:xfrm>
            <a:off x="534473" y="5474544"/>
            <a:ext cx="98377" cy="171126"/>
          </a:xfrm>
          <a:prstGeom prst="line">
            <a:avLst/>
          </a:prstGeom>
          <a:ln>
            <a:solidFill>
              <a:srgbClr val="7030A0"/>
            </a:solidFill>
            <a:tailEnd type="ova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49A4DCDC-823A-C34A-E0F4-46C0BA64F56A}"/>
              </a:ext>
            </a:extLst>
          </p:cNvPr>
          <p:cNvCxnSpPr>
            <a:cxnSpLocks/>
          </p:cNvCxnSpPr>
          <p:nvPr/>
        </p:nvCxnSpPr>
        <p:spPr>
          <a:xfrm flipH="1">
            <a:off x="4371457" y="5447210"/>
            <a:ext cx="669984" cy="202980"/>
          </a:xfrm>
          <a:prstGeom prst="line">
            <a:avLst/>
          </a:prstGeom>
          <a:ln>
            <a:solidFill>
              <a:srgbClr val="FF0000"/>
            </a:solidFill>
            <a:tailEnd type="ova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32C5A8EF-FCC1-20AF-B762-6C997E383115}"/>
              </a:ext>
            </a:extLst>
          </p:cNvPr>
          <p:cNvSpPr txBox="1"/>
          <p:nvPr/>
        </p:nvSpPr>
        <p:spPr>
          <a:xfrm>
            <a:off x="363697" y="5943704"/>
            <a:ext cx="2569505" cy="792000"/>
          </a:xfrm>
          <a:prstGeom prst="rect">
            <a:avLst/>
          </a:prstGeom>
          <a:solidFill>
            <a:schemeClr val="accent5">
              <a:lumMod val="20000"/>
              <a:lumOff val="80000"/>
            </a:schemeClr>
          </a:solidFill>
        </p:spPr>
        <p:txBody>
          <a:bodyPr wrap="square" rtlCol="0">
            <a:spAutoFit/>
          </a:bodyPr>
          <a:lstStyle/>
          <a:p>
            <a:pPr>
              <a:spcAft>
                <a:spcPts val="300"/>
              </a:spcAft>
            </a:pPr>
            <a:r>
              <a:rPr lang="ja-JP" altLang="en-US" sz="1200" b="1" dirty="0">
                <a:latin typeface="メイリオ" panose="020B0604030504040204" pitchFamily="50" charset="-128"/>
                <a:ea typeface="メイリオ" panose="020B0604030504040204" pitchFamily="50" charset="-128"/>
              </a:rPr>
              <a:t>①対象となる知的財産の範囲</a:t>
            </a:r>
            <a:br>
              <a:rPr lang="en-US" altLang="ja-JP" sz="1000" b="1" dirty="0">
                <a:latin typeface="メイリオ" panose="020B0604030504040204" pitchFamily="50" charset="-128"/>
                <a:ea typeface="メイリオ" panose="020B0604030504040204" pitchFamily="50" charset="-128"/>
              </a:rPr>
            </a:br>
            <a:r>
              <a:rPr lang="ja-JP" altLang="en-US" sz="1000" b="1"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4</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日以降に取得したもの</a:t>
            </a:r>
            <a:endParaRPr lang="en-US" altLang="ja-JP" sz="1000"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特許権</a:t>
            </a:r>
            <a:endParaRPr lang="en-US" altLang="ja-JP" sz="1200"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en-US" altLang="ja-JP" sz="1200" dirty="0">
                <a:latin typeface="メイリオ" panose="020B0604030504040204" pitchFamily="50" charset="-128"/>
                <a:ea typeface="メイリオ" panose="020B0604030504040204" pitchFamily="50" charset="-128"/>
              </a:rPr>
              <a:t>AI</a:t>
            </a:r>
            <a:r>
              <a:rPr lang="ja-JP" altLang="en-US" sz="1200" dirty="0">
                <a:latin typeface="メイリオ" panose="020B0604030504040204" pitchFamily="50" charset="-128"/>
                <a:ea typeface="メイリオ" panose="020B0604030504040204" pitchFamily="50" charset="-128"/>
              </a:rPr>
              <a:t>関連のソフトウェアの著作権</a:t>
            </a:r>
            <a:endParaRPr lang="en-US" altLang="ja-JP" sz="1200" dirty="0">
              <a:latin typeface="メイリオ" panose="020B0604030504040204" pitchFamily="50" charset="-128"/>
              <a:ea typeface="メイリオ" panose="020B0604030504040204" pitchFamily="50" charset="-128"/>
            </a:endParaRPr>
          </a:p>
        </p:txBody>
      </p:sp>
      <p:sp>
        <p:nvSpPr>
          <p:cNvPr id="67" name="テキスト ボックス 66">
            <a:extLst>
              <a:ext uri="{FF2B5EF4-FFF2-40B4-BE49-F238E27FC236}">
                <a16:creationId xmlns:a16="http://schemas.microsoft.com/office/drawing/2014/main" id="{72F8359A-FC0B-24C5-9D34-3D02E3CD8CB4}"/>
              </a:ext>
            </a:extLst>
          </p:cNvPr>
          <p:cNvSpPr txBox="1"/>
          <p:nvPr/>
        </p:nvSpPr>
        <p:spPr>
          <a:xfrm>
            <a:off x="3034288" y="5935174"/>
            <a:ext cx="2050605" cy="648000"/>
          </a:xfrm>
          <a:prstGeom prst="rect">
            <a:avLst/>
          </a:prstGeom>
          <a:solidFill>
            <a:schemeClr val="accent5">
              <a:lumMod val="20000"/>
              <a:lumOff val="80000"/>
            </a:schemeClr>
          </a:solidFill>
        </p:spPr>
        <p:txBody>
          <a:bodyPr wrap="square" rtlCol="0">
            <a:spAutoFit/>
          </a:bodyPr>
          <a:lstStyle/>
          <a:p>
            <a:pPr>
              <a:spcAft>
                <a:spcPts val="300"/>
              </a:spcAft>
            </a:pPr>
            <a:r>
              <a:rPr lang="ja-JP" altLang="en-US" sz="1200" b="1" dirty="0">
                <a:latin typeface="メイリオ" panose="020B0604030504040204" pitchFamily="50" charset="-128"/>
                <a:ea typeface="メイリオ" panose="020B0604030504040204" pitchFamily="50" charset="-128"/>
              </a:rPr>
              <a:t>②対象となる所得の範囲 </a:t>
            </a:r>
            <a:r>
              <a:rPr lang="en-US" altLang="ja-JP" sz="1000" b="1" dirty="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知財のライセンス所得</a:t>
            </a:r>
            <a:endParaRPr lang="en-US" altLang="ja-JP" sz="1200"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知財の譲渡所得</a:t>
            </a:r>
            <a:endParaRPr lang="en-US" altLang="ja-JP" sz="1200" dirty="0">
              <a:latin typeface="メイリオ" panose="020B0604030504040204" pitchFamily="50" charset="-128"/>
              <a:ea typeface="メイリオ" panose="020B0604030504040204" pitchFamily="50" charset="-128"/>
            </a:endParaRPr>
          </a:p>
        </p:txBody>
      </p:sp>
      <p:cxnSp>
        <p:nvCxnSpPr>
          <p:cNvPr id="68" name="直線コネクタ 67">
            <a:extLst>
              <a:ext uri="{FF2B5EF4-FFF2-40B4-BE49-F238E27FC236}">
                <a16:creationId xmlns:a16="http://schemas.microsoft.com/office/drawing/2014/main" id="{7B1A39BE-04E4-8082-C4E2-3F9545DF4E2F}"/>
              </a:ext>
            </a:extLst>
          </p:cNvPr>
          <p:cNvCxnSpPr>
            <a:cxnSpLocks/>
          </p:cNvCxnSpPr>
          <p:nvPr/>
        </p:nvCxnSpPr>
        <p:spPr>
          <a:xfrm>
            <a:off x="2242482" y="5610860"/>
            <a:ext cx="0" cy="320144"/>
          </a:xfrm>
          <a:prstGeom prst="line">
            <a:avLst/>
          </a:prstGeom>
          <a:ln>
            <a:solidFill>
              <a:schemeClr val="accent5">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3917BDE1-B33E-FA8B-E454-A6ECD955FA77}"/>
              </a:ext>
            </a:extLst>
          </p:cNvPr>
          <p:cNvCxnSpPr>
            <a:cxnSpLocks/>
          </p:cNvCxnSpPr>
          <p:nvPr/>
        </p:nvCxnSpPr>
        <p:spPr>
          <a:xfrm flipH="1">
            <a:off x="4113787" y="5745987"/>
            <a:ext cx="5112" cy="180000"/>
          </a:xfrm>
          <a:prstGeom prst="line">
            <a:avLst/>
          </a:prstGeom>
          <a:ln>
            <a:solidFill>
              <a:schemeClr val="accent5">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127372A4-2A9B-3415-C780-4F6C54CBC507}"/>
              </a:ext>
            </a:extLst>
          </p:cNvPr>
          <p:cNvSpPr txBox="1"/>
          <p:nvPr/>
        </p:nvSpPr>
        <p:spPr>
          <a:xfrm>
            <a:off x="2933202" y="6554411"/>
            <a:ext cx="2222284" cy="369332"/>
          </a:xfrm>
          <a:prstGeom prst="rect">
            <a:avLst/>
          </a:prstGeom>
          <a:noFill/>
        </p:spPr>
        <p:txBody>
          <a:bodyPr wrap="square" rtlCol="0">
            <a:spAutoFit/>
          </a:bodyPr>
          <a:lstStyle/>
          <a:p>
            <a:pPr marL="177800" indent="-1778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海外への知財の譲渡所得および子会社等からのライセンス所得等を除く。</a:t>
            </a:r>
            <a:endParaRPr lang="en-US" altLang="ja-JP" sz="900" dirty="0">
              <a:latin typeface="メイリオ" panose="020B0604030504040204" pitchFamily="50" charset="-128"/>
              <a:ea typeface="メイリオ" panose="020B0604030504040204" pitchFamily="50" charset="-128"/>
            </a:endParaRPr>
          </a:p>
        </p:txBody>
      </p:sp>
      <p:sp>
        <p:nvSpPr>
          <p:cNvPr id="71" name="テキスト ボックス 70">
            <a:extLst>
              <a:ext uri="{FF2B5EF4-FFF2-40B4-BE49-F238E27FC236}">
                <a16:creationId xmlns:a16="http://schemas.microsoft.com/office/drawing/2014/main" id="{11036C48-48CF-DBCB-D3C2-AD3EE279D9C2}"/>
              </a:ext>
            </a:extLst>
          </p:cNvPr>
          <p:cNvSpPr txBox="1"/>
          <p:nvPr/>
        </p:nvSpPr>
        <p:spPr>
          <a:xfrm>
            <a:off x="5192491" y="5936791"/>
            <a:ext cx="2041314" cy="869469"/>
          </a:xfrm>
          <a:prstGeom prst="rect">
            <a:avLst/>
          </a:prstGeom>
          <a:solidFill>
            <a:schemeClr val="accent5">
              <a:lumMod val="20000"/>
              <a:lumOff val="80000"/>
            </a:schemeClr>
          </a:solidFill>
        </p:spPr>
        <p:txBody>
          <a:bodyPr wrap="square" rtlCol="0">
            <a:spAutoFit/>
          </a:bodyPr>
          <a:lstStyle/>
          <a:p>
            <a:pPr>
              <a:spcAft>
                <a:spcPts val="300"/>
              </a:spcAft>
            </a:pPr>
            <a:r>
              <a:rPr lang="ja-JP" altLang="en-US" sz="1200" b="1" dirty="0">
                <a:latin typeface="メイリオ" panose="020B0604030504040204" pitchFamily="50" charset="-128"/>
                <a:ea typeface="メイリオ" panose="020B0604030504040204" pitchFamily="50" charset="-128"/>
              </a:rPr>
              <a:t>③自己創出</a:t>
            </a:r>
            <a:endParaRPr lang="en-US" altLang="ja-JP" sz="12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1200" dirty="0">
                <a:latin typeface="メイリオ" panose="020B0604030504040204" pitchFamily="50" charset="-128"/>
                <a:ea typeface="メイリオ" panose="020B0604030504040204" pitchFamily="50" charset="-128"/>
              </a:rPr>
              <a:t>主に「国内で」「自らが」行った研究・開発</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由来の所得が対象</a:t>
            </a:r>
            <a:endParaRPr lang="en-US" altLang="ja-JP" sz="12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6968B5D9-E5B4-398F-355D-C3036CDC369A}"/>
              </a:ext>
            </a:extLst>
          </p:cNvPr>
          <p:cNvSpPr txBox="1"/>
          <p:nvPr/>
        </p:nvSpPr>
        <p:spPr>
          <a:xfrm>
            <a:off x="61044" y="6904432"/>
            <a:ext cx="7290805" cy="684803"/>
          </a:xfrm>
          <a:prstGeom prst="rect">
            <a:avLst/>
          </a:prstGeom>
          <a:noFill/>
        </p:spPr>
        <p:txBody>
          <a:bodyPr wrap="square" rtlCol="0">
            <a:spAutoFit/>
          </a:bodyPr>
          <a:lstStyle/>
          <a:p>
            <a:pPr defTabSz="1280160" fontAlgn="auto">
              <a:spcBef>
                <a:spcPts val="0"/>
              </a:spcBef>
              <a:spcAft>
                <a:spcPts val="0"/>
              </a:spcAft>
            </a:pPr>
            <a:r>
              <a:rPr lang="ja-JP" altLang="en-US" sz="1200" b="1" u="sng" dirty="0">
                <a:solidFill>
                  <a:prstClr val="black"/>
                </a:solidFill>
                <a:latin typeface="メイリオ" panose="020B0604030504040204" pitchFamily="50" charset="-128"/>
                <a:ea typeface="メイリオ" panose="020B0604030504040204" pitchFamily="50" charset="-128"/>
              </a:rPr>
              <a:t>９．地域未来投資促進税制の拡充</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地域経済に大きな波及効果をもたらす成長志向の中堅企業</a:t>
            </a:r>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の設備投資を促進するため、</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中堅企業枠を創設し、税額控除率を最大</a:t>
            </a:r>
            <a:r>
              <a:rPr lang="en-US" altLang="ja-JP" sz="1200" dirty="0">
                <a:latin typeface="メイリオ" panose="020B0604030504040204" pitchFamily="50" charset="-128"/>
                <a:ea typeface="メイリオ" panose="020B0604030504040204" pitchFamily="50" charset="-128"/>
              </a:rPr>
              <a:t>6%</a:t>
            </a:r>
            <a:r>
              <a:rPr lang="ja-JP" altLang="en-US" sz="1200" dirty="0">
                <a:latin typeface="メイリオ" panose="020B0604030504040204" pitchFamily="50" charset="-128"/>
                <a:ea typeface="メイリオ" panose="020B0604030504040204" pitchFamily="50" charset="-128"/>
              </a:rPr>
              <a:t>に拡充</a:t>
            </a:r>
            <a:endParaRPr lang="ja-JP" altLang="en-US" sz="1000" dirty="0">
              <a:latin typeface="メイリオ" panose="020B0604030504040204" pitchFamily="50" charset="-128"/>
              <a:ea typeface="メイリオ" panose="020B0604030504040204" pitchFamily="50" charset="-128"/>
            </a:endParaRPr>
          </a:p>
        </p:txBody>
      </p:sp>
      <p:sp>
        <p:nvSpPr>
          <p:cNvPr id="63" name="テキスト ボックス 62">
            <a:extLst>
              <a:ext uri="{FF2B5EF4-FFF2-40B4-BE49-F238E27FC236}">
                <a16:creationId xmlns:a16="http://schemas.microsoft.com/office/drawing/2014/main" id="{40DC0141-6C5F-DC9F-781A-78A427D3F636}"/>
              </a:ext>
            </a:extLst>
          </p:cNvPr>
          <p:cNvSpPr txBox="1"/>
          <p:nvPr/>
        </p:nvSpPr>
        <p:spPr>
          <a:xfrm>
            <a:off x="4055058" y="10029800"/>
            <a:ext cx="3595969" cy="697627"/>
          </a:xfrm>
          <a:prstGeom prst="rect">
            <a:avLst/>
          </a:prstGeom>
          <a:noFill/>
        </p:spPr>
        <p:txBody>
          <a:bodyPr wrap="square" rtlCol="0">
            <a:spAutoFit/>
          </a:bodyPr>
          <a:lstStyle/>
          <a:p>
            <a:pPr defTabSz="1280160" fontAlgn="auto">
              <a:spcBef>
                <a:spcPts val="0"/>
              </a:spcBef>
              <a:spcAft>
                <a:spcPts val="0"/>
              </a:spcAft>
            </a:pPr>
            <a:r>
              <a:rPr lang="en-US" altLang="ja-JP" sz="1200" b="1" u="sng" dirty="0">
                <a:solidFill>
                  <a:prstClr val="black"/>
                </a:solidFill>
                <a:latin typeface="メイリオ" panose="020B0604030504040204" pitchFamily="50" charset="-128"/>
                <a:ea typeface="メイリオ" panose="020B0604030504040204" pitchFamily="50" charset="-128"/>
              </a:rPr>
              <a:t>13</a:t>
            </a:r>
            <a:r>
              <a:rPr lang="ja-JP" altLang="en-US" sz="1200" b="1" u="sng" dirty="0">
                <a:solidFill>
                  <a:prstClr val="black"/>
                </a:solidFill>
                <a:latin typeface="メイリオ" panose="020B0604030504040204" pitchFamily="50" charset="-128"/>
                <a:ea typeface="メイリオ" panose="020B0604030504040204" pitchFamily="50" charset="-128"/>
              </a:rPr>
              <a:t>．防衛力強化に向けた財源確保</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ja-JP" altLang="en-US" sz="1200" dirty="0">
                <a:latin typeface="メイリオ" panose="020B0604030504040204" pitchFamily="50" charset="-128"/>
                <a:ea typeface="メイリオ" panose="020B0604030504040204" pitchFamily="50" charset="-128"/>
              </a:rPr>
              <a:t>防衛費の増税（法人税・所得税・たばこ税）</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について</a:t>
            </a:r>
            <a:r>
              <a:rPr lang="en-US" altLang="ja-JP" sz="1200" dirty="0">
                <a:latin typeface="メイリオ" panose="020B0604030504040204" pitchFamily="50" charset="-128"/>
                <a:ea typeface="メイリオ" panose="020B0604030504040204" pitchFamily="50" charset="-128"/>
              </a:rPr>
              <a:t>2025</a:t>
            </a:r>
            <a:r>
              <a:rPr lang="ja-JP" altLang="en-US" sz="1200" dirty="0">
                <a:latin typeface="メイリオ" panose="020B0604030504040204" pitchFamily="50" charset="-128"/>
                <a:ea typeface="メイリオ" panose="020B0604030504040204" pitchFamily="50" charset="-128"/>
              </a:rPr>
              <a:t>年の増税は見送り</a:t>
            </a:r>
          </a:p>
        </p:txBody>
      </p:sp>
      <p:sp>
        <p:nvSpPr>
          <p:cNvPr id="65" name="テキスト ボックス 64">
            <a:extLst>
              <a:ext uri="{FF2B5EF4-FFF2-40B4-BE49-F238E27FC236}">
                <a16:creationId xmlns:a16="http://schemas.microsoft.com/office/drawing/2014/main" id="{0E941602-160E-9F07-688B-367E064BE0D6}"/>
              </a:ext>
            </a:extLst>
          </p:cNvPr>
          <p:cNvSpPr txBox="1"/>
          <p:nvPr/>
        </p:nvSpPr>
        <p:spPr>
          <a:xfrm>
            <a:off x="67031" y="10019112"/>
            <a:ext cx="4009842" cy="697627"/>
          </a:xfrm>
          <a:prstGeom prst="rect">
            <a:avLst/>
          </a:prstGeom>
          <a:noFill/>
        </p:spPr>
        <p:txBody>
          <a:bodyPr wrap="square" rtlCol="0">
            <a:spAutoFit/>
          </a:bodyPr>
          <a:lstStyle/>
          <a:p>
            <a:pPr defTabSz="1280160" fontAlgn="auto">
              <a:spcBef>
                <a:spcPts val="0"/>
              </a:spcBef>
              <a:spcAft>
                <a:spcPts val="0"/>
              </a:spcAft>
            </a:pPr>
            <a:r>
              <a:rPr lang="en-US" altLang="ja-JP" sz="1200" b="1" u="sng" dirty="0">
                <a:solidFill>
                  <a:prstClr val="black"/>
                </a:solidFill>
                <a:latin typeface="メイリオ" panose="020B0604030504040204" pitchFamily="50" charset="-128"/>
                <a:ea typeface="メイリオ" panose="020B0604030504040204" pitchFamily="50" charset="-128"/>
              </a:rPr>
              <a:t>12</a:t>
            </a:r>
            <a:r>
              <a:rPr lang="ja-JP" altLang="en-US" sz="1200" b="1" u="sng" dirty="0">
                <a:solidFill>
                  <a:prstClr val="black"/>
                </a:solidFill>
                <a:latin typeface="メイリオ" panose="020B0604030504040204" pitchFamily="50" charset="-128"/>
                <a:ea typeface="メイリオ" panose="020B0604030504040204" pitchFamily="50" charset="-128"/>
              </a:rPr>
              <a:t>．所得税・住民税の定額減税</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284400" indent="-171450" defTabSz="1280160" fontAlgn="auto">
              <a:spcBef>
                <a:spcPts val="300"/>
              </a:spcBef>
              <a:spcAft>
                <a:spcPts val="0"/>
              </a:spcAft>
              <a:buFont typeface="Wingdings" panose="05000000000000000000" pitchFamily="2" charset="2"/>
              <a:buChar char="Ø"/>
            </a:pPr>
            <a:r>
              <a:rPr lang="en-US" altLang="ja-JP" sz="1200" dirty="0">
                <a:latin typeface="メイリオ" panose="020B0604030504040204" pitchFamily="50" charset="-128"/>
                <a:ea typeface="メイリオ" panose="020B0604030504040204" pitchFamily="50" charset="-128"/>
              </a:rPr>
              <a:t>2024</a:t>
            </a:r>
            <a:r>
              <a:rPr lang="ja-JP" altLang="en-US" sz="1200" dirty="0">
                <a:latin typeface="メイリオ" panose="020B0604030504040204" pitchFamily="50" charset="-128"/>
                <a:ea typeface="メイリオ" panose="020B0604030504040204" pitchFamily="50" charset="-128"/>
              </a:rPr>
              <a:t>年６月以降の源泉徴収・特別徴収等により、１人につき所得税３万円、個人住民税１万円の減税</a:t>
            </a:r>
          </a:p>
        </p:txBody>
      </p:sp>
      <p:cxnSp>
        <p:nvCxnSpPr>
          <p:cNvPr id="66" name="直線コネクタ 65">
            <a:extLst>
              <a:ext uri="{FF2B5EF4-FFF2-40B4-BE49-F238E27FC236}">
                <a16:creationId xmlns:a16="http://schemas.microsoft.com/office/drawing/2014/main" id="{3F12D937-9C74-EEEC-5B83-02CA245697B3}"/>
              </a:ext>
            </a:extLst>
          </p:cNvPr>
          <p:cNvCxnSpPr>
            <a:cxnSpLocks/>
          </p:cNvCxnSpPr>
          <p:nvPr/>
        </p:nvCxnSpPr>
        <p:spPr>
          <a:xfrm>
            <a:off x="4064583" y="10075350"/>
            <a:ext cx="0" cy="540000"/>
          </a:xfrm>
          <a:prstGeom prst="line">
            <a:avLst/>
          </a:prstGeom>
          <a:ln w="1270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F6F4D479-3833-E455-F270-F2A70A51741A}"/>
              </a:ext>
            </a:extLst>
          </p:cNvPr>
          <p:cNvSpPr txBox="1"/>
          <p:nvPr/>
        </p:nvSpPr>
        <p:spPr>
          <a:xfrm>
            <a:off x="4764152" y="7384028"/>
            <a:ext cx="2562272" cy="246221"/>
          </a:xfrm>
          <a:prstGeom prst="rect">
            <a:avLst/>
          </a:prstGeom>
          <a:noFill/>
        </p:spPr>
        <p:txBody>
          <a:bodyPr wrap="square" rtlCol="0">
            <a:spAutoFit/>
          </a:bodyPr>
          <a:lstStyle/>
          <a:p>
            <a:pPr defTabSz="1280160" fontAlgn="auto">
              <a:spcBef>
                <a:spcPts val="0"/>
              </a:spcBef>
              <a:spcAft>
                <a:spcPts val="0"/>
              </a:spcAft>
            </a:pPr>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産業競争力強化法において規定</a:t>
            </a:r>
          </a:p>
        </p:txBody>
      </p:sp>
    </p:spTree>
    <p:extLst>
      <p:ext uri="{BB962C8B-B14F-4D97-AF65-F5344CB8AC3E}">
        <p14:creationId xmlns:p14="http://schemas.microsoft.com/office/powerpoint/2010/main" val="3809272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ategory xmlns="4c5830e1-40c2-4733-a8dc-2f7d29b61ba4">業務マニュアル</category>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4513DA450D7334EA7CC9E698A1C49B1" ma:contentTypeVersion="11" ma:contentTypeDescription="新しいドキュメントを作成します。" ma:contentTypeScope="" ma:versionID="5f39286db9a77a229e5e9bc7fc469fbe">
  <xsd:schema xmlns:xsd="http://www.w3.org/2001/XMLSchema" xmlns:xs="http://www.w3.org/2001/XMLSchema" xmlns:p="http://schemas.microsoft.com/office/2006/metadata/properties" xmlns:ns2="4c5830e1-40c2-4733-a8dc-2f7d29b61ba4" xmlns:ns3="da5dd8e4-a303-495f-bab1-f06754141cb1" targetNamespace="http://schemas.microsoft.com/office/2006/metadata/properties" ma:root="true" ma:fieldsID="ba9ab772f2fd8bcb3caab34dc76ee744" ns2:_="" ns3:_="">
    <xsd:import namespace="4c5830e1-40c2-4733-a8dc-2f7d29b61ba4"/>
    <xsd:import namespace="da5dd8e4-a303-495f-bab1-f06754141cb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category"/>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5830e1-40c2-4733-a8dc-2f7d29b61b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category" ma:index="12" ma:displayName="カテゴリー" ma:format="Dropdown" ma:internalName="category">
      <xsd:simpleType>
        <xsd:restriction base="dms:Choice">
          <xsd:enumeration value="ビジョン・中期計画"/>
          <xsd:enumeration value="業務マニュアル"/>
          <xsd:enumeration value="システムマニュアル"/>
          <xsd:enumeration value="補助事業関連規程・マニュアル"/>
          <xsd:enumeration value="申請・届出"/>
          <xsd:enumeration value="規程・ガイドライン"/>
          <xsd:enumeration value="政策関連"/>
          <xsd:enumeration value="会員増強・事業推進"/>
          <xsd:enumeration value="支部関連"/>
          <xsd:enumeration value="人事関連"/>
          <xsd:enumeration value="リンク集"/>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dd8e4-a303-495f-bab1-f06754141cb1"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0EE501-3A64-4A69-97CB-F02E1F41D5AB}">
  <ds:schemaRefs>
    <ds:schemaRef ds:uri="http://schemas.microsoft.com/sharepoint/v3/contenttype/forms"/>
  </ds:schemaRefs>
</ds:datastoreItem>
</file>

<file path=customXml/itemProps2.xml><?xml version="1.0" encoding="utf-8"?>
<ds:datastoreItem xmlns:ds="http://schemas.openxmlformats.org/officeDocument/2006/customXml" ds:itemID="{B4C6E8D0-90B7-4306-B776-6CA95464BE39}">
  <ds:schemaRefs>
    <ds:schemaRef ds:uri="http://purl.org/dc/dcmitype/"/>
    <ds:schemaRef ds:uri="http://www.w3.org/XML/1998/namespace"/>
    <ds:schemaRef ds:uri="http://purl.org/dc/terms/"/>
    <ds:schemaRef ds:uri="http://schemas.microsoft.com/office/2006/documentManagement/types"/>
    <ds:schemaRef ds:uri="http://schemas.microsoft.com/office/infopath/2007/PartnerControls"/>
    <ds:schemaRef ds:uri="http://purl.org/dc/elements/1.1/"/>
    <ds:schemaRef ds:uri="da5dd8e4-a303-495f-bab1-f06754141cb1"/>
    <ds:schemaRef ds:uri="http://schemas.openxmlformats.org/package/2006/metadata/core-properties"/>
    <ds:schemaRef ds:uri="4c5830e1-40c2-4733-a8dc-2f7d29b61ba4"/>
    <ds:schemaRef ds:uri="http://schemas.microsoft.com/office/2006/metadata/properties"/>
  </ds:schemaRefs>
</ds:datastoreItem>
</file>

<file path=customXml/itemProps3.xml><?xml version="1.0" encoding="utf-8"?>
<ds:datastoreItem xmlns:ds="http://schemas.openxmlformats.org/officeDocument/2006/customXml" ds:itemID="{7A66C948-63E0-4F26-8780-582A99208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5830e1-40c2-4733-a8dc-2f7d29b61ba4"/>
    <ds:schemaRef ds:uri="da5dd8e4-a303-495f-bab1-f06754141c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3321</TotalTime>
  <Words>1811</Words>
  <Application>Microsoft Office PowerPoint</Application>
  <PresentationFormat>ユーザー設定</PresentationFormat>
  <Paragraphs>181</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2</vt:i4>
      </vt:variant>
    </vt:vector>
  </HeadingPairs>
  <TitlesOfParts>
    <vt:vector size="13" baseType="lpstr">
      <vt:lpstr>Meiryo UI</vt:lpstr>
      <vt:lpstr>Osaka</vt:lpstr>
      <vt:lpstr>メイリオ</vt:lpstr>
      <vt:lpstr>メイリオ</vt:lpstr>
      <vt:lpstr>游ゴシック</vt:lpstr>
      <vt:lpstr>Arial</vt:lpstr>
      <vt:lpstr>Calibri</vt:lpstr>
      <vt:lpstr>Wingdings</vt:lpstr>
      <vt:lpstr>Office テーマ</vt:lpstr>
      <vt:lpstr>デザインの設定</vt:lpstr>
      <vt:lpstr>1_デザインの設定</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令和６年度税制改正のポイント</dc:title>
  <dc:creator/>
  <cp:lastModifiedBy>内田 健太</cp:lastModifiedBy>
  <cp:revision>280</cp:revision>
  <cp:lastPrinted>2023-12-22T01:47:35Z</cp:lastPrinted>
  <dcterms:created xsi:type="dcterms:W3CDTF">2019-10-15T07:51:28Z</dcterms:created>
  <dcterms:modified xsi:type="dcterms:W3CDTF">2023-12-27T01:46:52Z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ies>
</file>